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4"/>
  </p:notesMasterIdLst>
  <p:sldIdLst>
    <p:sldId id="2147375935" r:id="rId5"/>
    <p:sldId id="544" r:id="rId6"/>
    <p:sldId id="543" r:id="rId7"/>
    <p:sldId id="546" r:id="rId8"/>
    <p:sldId id="370" r:id="rId9"/>
    <p:sldId id="580" r:id="rId10"/>
    <p:sldId id="584" r:id="rId11"/>
    <p:sldId id="588" r:id="rId12"/>
    <p:sldId id="585" r:id="rId13"/>
    <p:sldId id="586" r:id="rId14"/>
    <p:sldId id="2147375936" r:id="rId15"/>
    <p:sldId id="552" r:id="rId16"/>
    <p:sldId id="553" r:id="rId17"/>
    <p:sldId id="379" r:id="rId18"/>
    <p:sldId id="589" r:id="rId19"/>
    <p:sldId id="560" r:id="rId20"/>
    <p:sldId id="590" r:id="rId21"/>
    <p:sldId id="570" r:id="rId22"/>
    <p:sldId id="555" r:id="rId23"/>
    <p:sldId id="535" r:id="rId24"/>
    <p:sldId id="547" r:id="rId25"/>
    <p:sldId id="571" r:id="rId26"/>
    <p:sldId id="572" r:id="rId27"/>
    <p:sldId id="375" r:id="rId28"/>
    <p:sldId id="573" r:id="rId29"/>
    <p:sldId id="533" r:id="rId30"/>
    <p:sldId id="574" r:id="rId31"/>
    <p:sldId id="576" r:id="rId32"/>
    <p:sldId id="578" r:id="rId33"/>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358506-3549-B8C4-0E0B-3AD0F94D0F4C}" name="Victor Ibiam" initials="VI" userId="S::vibiam@HSCGROUP.ORG::26063773-ee36-4019-81dd-c444d10550ac" providerId="AD"/>
  <p188:author id="{F33CAA0A-4D0A-B8BD-16D0-E88C662B21EE}" name="Precious Nwadire" initials="PN" userId="S::peze@hscgroup.org::38332e80-21e5-429a-a417-2207f663a6e9" providerId="AD"/>
  <p188:author id="{8BDB4F18-BE32-2FDA-E78E-AB231073567E}" name="Emmanuel Sambo" initials="ES" userId="Emmanuel Sambo" providerId="None"/>
  <p188:author id="{0A4C1E2D-EDD6-3525-003E-D55FEE4BEA73}" name="HSCL" initials="to" userId="HSCL" providerId="None"/>
  <p188:author id="{8E31EE32-8177-10F8-3BDC-D2ECF196CC73}" name="Onyedikajah Daniel-Okereke" initials="OD" userId="S::odanielokereke@hscgroup.org::8b09cf8f-4a1e-409b-a830-377b4ef1f287" providerId="AD"/>
  <p188:author id="{A8AD2040-7BA9-A0AD-2A2E-C6C735D126C7}" name="Victor Ibiam" initials="VI" userId="S::vibiam@hscgroup.org::26063773-ee36-4019-81dd-c444d10550ac" providerId="AD"/>
  <p188:author id="{8D9B4D56-2F8E-FD7A-AC3B-9D4556909668}" name="Zara  Abba-aji" initials="ZA" userId="S::zabbaaji@hscgroup.org::70aebf99-0418-46a6-94e6-d88d11aec972" providerId="AD"/>
  <p188:author id="{460F8758-7FB8-0F23-2590-534695BDB22D}" name="Oluwatosin  Kolade" initials="OK" userId="S::okolade@hscgroup.org::4e4411d8-c08d-4043-b901-b7fa0eb04cf7" providerId="AD"/>
  <p188:author id="{617D1270-EB8C-7679-AEAE-5FE9109AA4EA}" name="Niniola Oluwadimimu" initials="NO" userId="S::noluwadimimu@hscgroup.org::ea8c940b-094a-4163-9a8e-e4b66fec8e2d" providerId="AD"/>
  <p188:author id="{04F68C88-4B49-9A5B-91E1-27D3F7B7BD64}" name="Tolulope Oyekanmi" initials="TO" userId="S::toyekanmi@hscgroup.org::9e4807c4-a8c3-40d9-9340-ae9be0362b3f" providerId="AD"/>
  <p188:author id="{D09686BB-BB7C-A853-3FAF-1D8FB6CCA7D0}" name="Vincent Morah" initials="VM" userId="S::vmorah@sanhdef.org::1c8593d2-7bdb-4715-ad21-a4aea550f3cf" providerId="AD"/>
  <p188:author id="{68149BC5-3D2E-63B9-70F6-01785E5AD9EB}" name="Emmanuel Sambo" initials="ES" userId="S::esambo@hscgroup.org::9f055a7c-d650-478d-91d8-4f171f8fec5c" providerId="AD"/>
  <p188:author id="{23FFA4F7-1332-D84D-DB87-CB380D85F014}" name="Onyedikajah Daniel-Okereke" initials="OD" userId="S::odanielokereke@HSCGROUP.ORG::8b09cf8f-4a1e-409b-a830-377b4ef1f2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C479"/>
    <a:srgbClr val="035D9E"/>
    <a:srgbClr val="D1E7F6"/>
    <a:srgbClr val="3366FF"/>
    <a:srgbClr val="CC6600"/>
    <a:srgbClr val="1D6295"/>
    <a:srgbClr val="84ACB6"/>
    <a:srgbClr val="86A6C1"/>
    <a:srgbClr val="A6A6A6"/>
    <a:srgbClr val="DD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7" d="100"/>
          <a:sy n="57" d="100"/>
        </p:scale>
        <p:origin x="-7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onyedikajah.daniel\Desktop\AOP%20DOCs\PFM%20Analysis%20Dashboar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Capital Budget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5.2794477537667736E-2"/>
          <c:y val="0.11043978862841117"/>
          <c:w val="0.9006466605417931"/>
          <c:h val="0.7387506357879805"/>
        </c:manualLayout>
      </c:layout>
      <c:areaChart>
        <c:grouping val="stacked"/>
        <c:varyColors val="0"/>
        <c:ser>
          <c:idx val="0"/>
          <c:order val="0"/>
          <c:tx>
            <c:strRef>
              <c:f>Sheet1!$C$10</c:f>
              <c:strCache>
                <c:ptCount val="1"/>
                <c:pt idx="0">
                  <c:v>Released (₦ Billion)</c:v>
                </c:pt>
              </c:strCache>
            </c:strRef>
          </c:tx>
          <c:spPr>
            <a:solidFill>
              <a:srgbClr val="002060"/>
            </a:solidFill>
            <a:ln>
              <a:noFill/>
            </a:ln>
            <a:effectLst/>
          </c:spPr>
          <c:dLbls>
            <c:dLbl>
              <c:idx val="0"/>
              <c:layout>
                <c:manualLayout>
                  <c:x val="3.0405946593489254E-2"/>
                  <c:y val="-8.67549367621378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BB-4F9B-B3EF-04E3D22DE8C5}"/>
                </c:ext>
              </c:extLst>
            </c:dLbl>
            <c:dLbl>
              <c:idx val="4"/>
              <c:layout>
                <c:manualLayout>
                  <c:x val="-3.0405946593489455E-2"/>
                  <c:y val="-8.675493676213780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BB-4F9B-B3EF-04E3D22DE8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Sheet1!$B$11:$B$15</c:f>
              <c:numCache>
                <c:formatCode>General</c:formatCode>
                <c:ptCount val="5"/>
                <c:pt idx="0">
                  <c:v>2020</c:v>
                </c:pt>
                <c:pt idx="1">
                  <c:v>2021</c:v>
                </c:pt>
                <c:pt idx="2">
                  <c:v>2022</c:v>
                </c:pt>
                <c:pt idx="3">
                  <c:v>2023</c:v>
                </c:pt>
                <c:pt idx="4">
                  <c:v>2024</c:v>
                </c:pt>
              </c:numCache>
            </c:numRef>
          </c:cat>
          <c:val>
            <c:numRef>
              <c:f>Sheet1!$C$11:$C$15</c:f>
              <c:numCache>
                <c:formatCode>General</c:formatCode>
                <c:ptCount val="5"/>
                <c:pt idx="0">
                  <c:v>0.35</c:v>
                </c:pt>
                <c:pt idx="1">
                  <c:v>0.32</c:v>
                </c:pt>
                <c:pt idx="2">
                  <c:v>1.3</c:v>
                </c:pt>
                <c:pt idx="3">
                  <c:v>0.25</c:v>
                </c:pt>
                <c:pt idx="4">
                  <c:v>1.78</c:v>
                </c:pt>
              </c:numCache>
            </c:numRef>
          </c:val>
          <c:extLst>
            <c:ext xmlns:c16="http://schemas.microsoft.com/office/drawing/2014/chart" uri="{C3380CC4-5D6E-409C-BE32-E72D297353CC}">
              <c16:uniqueId val="{00000002-03BB-4F9B-B3EF-04E3D22DE8C5}"/>
            </c:ext>
          </c:extLst>
        </c:ser>
        <c:ser>
          <c:idx val="1"/>
          <c:order val="1"/>
          <c:tx>
            <c:strRef>
              <c:f>Sheet1!$D$10</c:f>
              <c:strCache>
                <c:ptCount val="1"/>
                <c:pt idx="0">
                  <c:v>Approved (₦ Billion)</c:v>
                </c:pt>
              </c:strCache>
            </c:strRef>
          </c:tx>
          <c:spPr>
            <a:noFill/>
            <a:ln>
              <a:solidFill>
                <a:srgbClr val="92D050"/>
              </a:solidFill>
            </a:ln>
            <a:effectLst/>
          </c:spPr>
          <c:dLbls>
            <c:dLbl>
              <c:idx val="0"/>
              <c:layout>
                <c:manualLayout>
                  <c:x val="2.4768652550629468E-2"/>
                  <c:y val="-6.95344041996590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BB-4F9B-B3EF-04E3D22DE8C5}"/>
                </c:ext>
              </c:extLst>
            </c:dLbl>
            <c:dLbl>
              <c:idx val="1"/>
              <c:layout>
                <c:manualLayout>
                  <c:x val="-1.1008290022501985E-2"/>
                  <c:y val="-0.115890673666098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B-4F9B-B3EF-04E3D22DE8C5}"/>
                </c:ext>
              </c:extLst>
            </c:dLbl>
            <c:dLbl>
              <c:idx val="2"/>
              <c:layout>
                <c:manualLayout>
                  <c:x val="0"/>
                  <c:y val="-7.41700311463029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BB-4F9B-B3EF-04E3D22DE8C5}"/>
                </c:ext>
              </c:extLst>
            </c:dLbl>
            <c:dLbl>
              <c:idx val="3"/>
              <c:layout>
                <c:manualLayout>
                  <c:x val="-1.0135198448485737E-16"/>
                  <c:y val="-9.93749846298533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B-4F9B-B3EF-04E3D22DE8C5}"/>
                </c:ext>
              </c:extLst>
            </c:dLbl>
            <c:dLbl>
              <c:idx val="4"/>
              <c:layout>
                <c:manualLayout>
                  <c:x val="0"/>
                  <c:y val="-0.166882570079181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3BB-4F9B-B3EF-04E3D22DE8C5}"/>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Tw Cen MT" panose="020B0602020104020603" pitchFamily="34" charset="0"/>
                    <a:ea typeface="+mn-ea"/>
                    <a:cs typeface="Aparajita" panose="02020603050405020304" pitchFamily="18" charset="0"/>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Sheet1!$B$11:$B$15</c:f>
              <c:numCache>
                <c:formatCode>General</c:formatCode>
                <c:ptCount val="5"/>
                <c:pt idx="0">
                  <c:v>2020</c:v>
                </c:pt>
                <c:pt idx="1">
                  <c:v>2021</c:v>
                </c:pt>
                <c:pt idx="2">
                  <c:v>2022</c:v>
                </c:pt>
                <c:pt idx="3">
                  <c:v>2023</c:v>
                </c:pt>
                <c:pt idx="4">
                  <c:v>2024</c:v>
                </c:pt>
              </c:numCache>
            </c:numRef>
          </c:cat>
          <c:val>
            <c:numRef>
              <c:f>Sheet1!$D$11:$D$15</c:f>
              <c:numCache>
                <c:formatCode>General</c:formatCode>
                <c:ptCount val="5"/>
                <c:pt idx="0">
                  <c:v>0.5</c:v>
                </c:pt>
                <c:pt idx="1">
                  <c:v>1.04</c:v>
                </c:pt>
                <c:pt idx="2">
                  <c:v>2.78</c:v>
                </c:pt>
                <c:pt idx="3">
                  <c:v>0.36</c:v>
                </c:pt>
                <c:pt idx="4">
                  <c:v>1.88</c:v>
                </c:pt>
              </c:numCache>
            </c:numRef>
          </c:val>
          <c:extLst>
            <c:ext xmlns:c16="http://schemas.microsoft.com/office/drawing/2014/chart" uri="{C3380CC4-5D6E-409C-BE32-E72D297353CC}">
              <c16:uniqueId val="{00000004-03BB-4F9B-B3EF-04E3D22DE8C5}"/>
            </c:ext>
          </c:extLst>
        </c:ser>
        <c:dLbls>
          <c:showLegendKey val="0"/>
          <c:showVal val="1"/>
          <c:showCatName val="0"/>
          <c:showSerName val="0"/>
          <c:showPercent val="0"/>
          <c:showBubbleSize val="0"/>
        </c:dLbls>
        <c:axId val="707117679"/>
        <c:axId val="707118639"/>
      </c:areaChart>
      <c:catAx>
        <c:axId val="70711767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07118639"/>
        <c:crosses val="autoZero"/>
        <c:auto val="1"/>
        <c:lblAlgn val="ctr"/>
        <c:lblOffset val="100"/>
        <c:noMultiLvlLbl val="0"/>
      </c:catAx>
      <c:valAx>
        <c:axId val="70711863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707117679"/>
        <c:crosses val="autoZero"/>
        <c:crossBetween val="midCat"/>
      </c:valAx>
      <c:spPr>
        <a:noFill/>
        <a:ln>
          <a:noFill/>
        </a:ln>
        <a:effectLst/>
      </c:spPr>
    </c:plotArea>
    <c:legend>
      <c:legendPos val="r"/>
      <c:layout>
        <c:manualLayout>
          <c:xMode val="edge"/>
          <c:yMode val="edge"/>
          <c:x val="5.6978751631622915E-2"/>
          <c:y val="0.31869859949990231"/>
          <c:w val="0.25691183112966209"/>
          <c:h val="0.1428658089056314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Facility</a:t>
            </a:r>
            <a:r>
              <a:rPr lang="en-GB" b="1" baseline="0"/>
              <a:t> Maintenance (Overhead)</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Sheet1!$C$205:$C$208</c:f>
              <c:numCache>
                <c:formatCode>General</c:formatCode>
                <c:ptCount val="4"/>
                <c:pt idx="0">
                  <c:v>2021</c:v>
                </c:pt>
                <c:pt idx="1">
                  <c:v>2022</c:v>
                </c:pt>
                <c:pt idx="2">
                  <c:v>2023</c:v>
                </c:pt>
                <c:pt idx="3">
                  <c:v>2024</c:v>
                </c:pt>
              </c:numCache>
            </c:numRef>
          </c:cat>
          <c:val>
            <c:numRef>
              <c:f>Sheet1!$D$205:$D$208</c:f>
              <c:numCache>
                <c:formatCode>_(* #,##0.00_);_(* \(#,##0.00\);_(* "-"??_);_(@_)</c:formatCode>
                <c:ptCount val="4"/>
                <c:pt idx="0">
                  <c:v>373871591.72000003</c:v>
                </c:pt>
                <c:pt idx="1">
                  <c:v>373871591.72000003</c:v>
                </c:pt>
                <c:pt idx="2">
                  <c:v>0</c:v>
                </c:pt>
                <c:pt idx="3">
                  <c:v>100000000</c:v>
                </c:pt>
              </c:numCache>
            </c:numRef>
          </c:val>
          <c:smooth val="0"/>
          <c:extLst>
            <c:ext xmlns:c16="http://schemas.microsoft.com/office/drawing/2014/chart" uri="{C3380CC4-5D6E-409C-BE32-E72D297353CC}">
              <c16:uniqueId val="{00000000-2006-4B42-8630-021BD2D945DB}"/>
            </c:ext>
          </c:extLst>
        </c:ser>
        <c:dLbls>
          <c:dLblPos val="t"/>
          <c:showLegendKey val="0"/>
          <c:showVal val="1"/>
          <c:showCatName val="0"/>
          <c:showSerName val="0"/>
          <c:showPercent val="0"/>
          <c:showBubbleSize val="0"/>
        </c:dLbls>
        <c:smooth val="0"/>
        <c:axId val="1931572112"/>
        <c:axId val="1931573072"/>
      </c:lineChart>
      <c:catAx>
        <c:axId val="19315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31573072"/>
        <c:crosses val="autoZero"/>
        <c:auto val="1"/>
        <c:lblAlgn val="ctr"/>
        <c:lblOffset val="100"/>
        <c:noMultiLvlLbl val="0"/>
      </c:catAx>
      <c:valAx>
        <c:axId val="193157307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93157211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dirty="0"/>
              <a:t>Utilities</a:t>
            </a:r>
            <a:r>
              <a:rPr lang="en-GB" b="1" baseline="0" dirty="0"/>
              <a:t> (Power &amp; Water)</a:t>
            </a:r>
            <a:endParaRPr lang="en-GB"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Sheet1!$E$9:$E$12</c:f>
              <c:numCache>
                <c:formatCode>General</c:formatCode>
                <c:ptCount val="4"/>
                <c:pt idx="0">
                  <c:v>2021</c:v>
                </c:pt>
                <c:pt idx="1">
                  <c:v>2022</c:v>
                </c:pt>
                <c:pt idx="2">
                  <c:v>2023</c:v>
                </c:pt>
                <c:pt idx="3">
                  <c:v>2024</c:v>
                </c:pt>
              </c:numCache>
            </c:numRef>
          </c:cat>
          <c:val>
            <c:numRef>
              <c:f>Sheet1!$F$9:$F$12</c:f>
              <c:numCache>
                <c:formatCode>_(* #,##0.00_);_(* \(#,##0.00\);_(* "-"??_);_(@_)</c:formatCode>
                <c:ptCount val="4"/>
                <c:pt idx="0">
                  <c:v>30000000</c:v>
                </c:pt>
                <c:pt idx="1">
                  <c:v>30000000</c:v>
                </c:pt>
                <c:pt idx="2">
                  <c:v>30000000</c:v>
                </c:pt>
                <c:pt idx="3">
                  <c:v>30000000</c:v>
                </c:pt>
              </c:numCache>
            </c:numRef>
          </c:val>
          <c:smooth val="0"/>
          <c:extLst>
            <c:ext xmlns:c16="http://schemas.microsoft.com/office/drawing/2014/chart" uri="{C3380CC4-5D6E-409C-BE32-E72D297353CC}">
              <c16:uniqueId val="{00000000-7CB6-431F-B23E-B5B345D4CBA9}"/>
            </c:ext>
          </c:extLst>
        </c:ser>
        <c:dLbls>
          <c:dLblPos val="t"/>
          <c:showLegendKey val="0"/>
          <c:showVal val="1"/>
          <c:showCatName val="0"/>
          <c:showSerName val="0"/>
          <c:showPercent val="0"/>
          <c:showBubbleSize val="0"/>
        </c:dLbls>
        <c:smooth val="0"/>
        <c:axId val="382933216"/>
        <c:axId val="382930816"/>
      </c:lineChart>
      <c:catAx>
        <c:axId val="38293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382930816"/>
        <c:crosses val="autoZero"/>
        <c:auto val="1"/>
        <c:lblAlgn val="ctr"/>
        <c:lblOffset val="100"/>
        <c:noMultiLvlLbl val="0"/>
      </c:catAx>
      <c:valAx>
        <c:axId val="382930816"/>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38293321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Capital</a:t>
            </a:r>
            <a:r>
              <a:rPr lang="en-GB" b="1" baseline="0"/>
              <a:t> projects/Equipment</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dLbl>
              <c:idx val="0"/>
              <c:layout>
                <c:manualLayout>
                  <c:x val="-6.9590332458442691E-2"/>
                  <c:y val="-0.1455937818629147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0D-44A3-B46C-11CC35DFFCD0}"/>
                </c:ext>
              </c:extLst>
            </c:dLbl>
            <c:dLbl>
              <c:idx val="2"/>
              <c:layout>
                <c:manualLayout>
                  <c:x val="-6.1256999125109464E-2"/>
                  <c:y val="-0.1742422077785364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0D-44A3-B46C-11CC35DFFCD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Sheet1!$C$217:$C$220</c:f>
              <c:numCache>
                <c:formatCode>General</c:formatCode>
                <c:ptCount val="4"/>
                <c:pt idx="0">
                  <c:v>2021</c:v>
                </c:pt>
                <c:pt idx="1">
                  <c:v>2022</c:v>
                </c:pt>
                <c:pt idx="2">
                  <c:v>2023</c:v>
                </c:pt>
                <c:pt idx="3">
                  <c:v>2024</c:v>
                </c:pt>
              </c:numCache>
            </c:numRef>
          </c:cat>
          <c:val>
            <c:numRef>
              <c:f>Sheet1!$D$217:$D$220</c:f>
              <c:numCache>
                <c:formatCode>_(* #,##0.00_);_(* \(#,##0.00\);_(* "-"??_);_(@_)</c:formatCode>
                <c:ptCount val="4"/>
                <c:pt idx="0">
                  <c:v>939271711.24000001</c:v>
                </c:pt>
                <c:pt idx="1">
                  <c:v>2692406759.0500002</c:v>
                </c:pt>
                <c:pt idx="2">
                  <c:v>361584069</c:v>
                </c:pt>
                <c:pt idx="3">
                  <c:v>1879580543</c:v>
                </c:pt>
              </c:numCache>
            </c:numRef>
          </c:val>
          <c:smooth val="0"/>
          <c:extLst>
            <c:ext xmlns:c16="http://schemas.microsoft.com/office/drawing/2014/chart" uri="{C3380CC4-5D6E-409C-BE32-E72D297353CC}">
              <c16:uniqueId val="{00000000-A10D-44A3-B46C-11CC35DFFCD0}"/>
            </c:ext>
          </c:extLst>
        </c:ser>
        <c:dLbls>
          <c:dLblPos val="t"/>
          <c:showLegendKey val="0"/>
          <c:showVal val="1"/>
          <c:showCatName val="0"/>
          <c:showSerName val="0"/>
          <c:showPercent val="0"/>
          <c:showBubbleSize val="0"/>
        </c:dLbls>
        <c:smooth val="0"/>
        <c:axId val="92934272"/>
        <c:axId val="92935232"/>
      </c:lineChart>
      <c:catAx>
        <c:axId val="9293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92935232"/>
        <c:crosses val="autoZero"/>
        <c:auto val="1"/>
        <c:lblAlgn val="ctr"/>
        <c:lblOffset val="100"/>
        <c:noMultiLvlLbl val="0"/>
      </c:catAx>
      <c:valAx>
        <c:axId val="9293523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9293427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Others</a:t>
            </a:r>
            <a:r>
              <a:rPr lang="en-GB" b="1" baseline="0"/>
              <a:t> (facility maintenance - CAPEX)</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dLbl>
              <c:idx val="0"/>
              <c:layout>
                <c:manualLayout>
                  <c:x val="-6.125699912510936E-2"/>
                  <c:y val="-0.1121706182946892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C7-4BE7-BCD1-3B286BBB6717}"/>
                </c:ext>
              </c:extLst>
            </c:dLbl>
            <c:dLbl>
              <c:idx val="1"/>
              <c:layout>
                <c:manualLayout>
                  <c:x val="-6.8812554680664911E-2"/>
                  <c:y val="-0.1217200935998965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C7-4BE7-BCD1-3B286BBB671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Sheet1!$C$223:$C$226</c:f>
              <c:numCache>
                <c:formatCode>General</c:formatCode>
                <c:ptCount val="4"/>
                <c:pt idx="0">
                  <c:v>2021</c:v>
                </c:pt>
                <c:pt idx="1">
                  <c:v>2022</c:v>
                </c:pt>
                <c:pt idx="2">
                  <c:v>2023</c:v>
                </c:pt>
                <c:pt idx="3">
                  <c:v>2024</c:v>
                </c:pt>
              </c:numCache>
            </c:numRef>
          </c:cat>
          <c:val>
            <c:numRef>
              <c:f>Sheet1!$D$223:$D$226</c:f>
              <c:numCache>
                <c:formatCode>_(* #,##0.00_);_(* \(#,##0.00\);_(* "-"??_);_(@_)</c:formatCode>
                <c:ptCount val="4"/>
                <c:pt idx="0">
                  <c:v>102181761.76000001</c:v>
                </c:pt>
                <c:pt idx="1">
                  <c:v>89074039.950000003</c:v>
                </c:pt>
                <c:pt idx="2">
                  <c:v>360000000</c:v>
                </c:pt>
                <c:pt idx="3">
                  <c:v>475000000</c:v>
                </c:pt>
              </c:numCache>
            </c:numRef>
          </c:val>
          <c:smooth val="0"/>
          <c:extLst>
            <c:ext xmlns:c16="http://schemas.microsoft.com/office/drawing/2014/chart" uri="{C3380CC4-5D6E-409C-BE32-E72D297353CC}">
              <c16:uniqueId val="{00000000-D2C7-4BE7-BCD1-3B286BBB6717}"/>
            </c:ext>
          </c:extLst>
        </c:ser>
        <c:dLbls>
          <c:dLblPos val="t"/>
          <c:showLegendKey val="0"/>
          <c:showVal val="1"/>
          <c:showCatName val="0"/>
          <c:showSerName val="0"/>
          <c:showPercent val="0"/>
          <c:showBubbleSize val="0"/>
        </c:dLbls>
        <c:smooth val="0"/>
        <c:axId val="126598128"/>
        <c:axId val="126600528"/>
      </c:lineChart>
      <c:catAx>
        <c:axId val="12659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26600528"/>
        <c:crosses val="autoZero"/>
        <c:auto val="1"/>
        <c:lblAlgn val="ctr"/>
        <c:lblOffset val="100"/>
        <c:noMultiLvlLbl val="0"/>
      </c:catAx>
      <c:valAx>
        <c:axId val="126600528"/>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26598128"/>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02060"/>
              </a:solidFill>
              <a:ln w="19050">
                <a:solidFill>
                  <a:schemeClr val="lt1"/>
                </a:solidFill>
              </a:ln>
              <a:effectLst/>
            </c:spPr>
            <c:extLst>
              <c:ext xmlns:c16="http://schemas.microsoft.com/office/drawing/2014/chart" uri="{C3380CC4-5D6E-409C-BE32-E72D297353CC}">
                <c16:uniqueId val="{00000001-6754-4EB7-A1E1-FCA249C40A7B}"/>
              </c:ext>
            </c:extLst>
          </c:dPt>
          <c:dPt>
            <c:idx val="1"/>
            <c:bubble3D val="0"/>
            <c:spPr>
              <a:solidFill>
                <a:srgbClr val="A4C479"/>
              </a:solidFill>
              <a:ln w="19050">
                <a:solidFill>
                  <a:schemeClr val="lt1"/>
                </a:solidFill>
              </a:ln>
              <a:effectLst/>
            </c:spPr>
            <c:extLst>
              <c:ext xmlns:c16="http://schemas.microsoft.com/office/drawing/2014/chart" uri="{C3380CC4-5D6E-409C-BE32-E72D297353CC}">
                <c16:uniqueId val="{00000003-6754-4EB7-A1E1-FCA249C40A7B}"/>
              </c:ext>
            </c:extLst>
          </c:dPt>
          <c:dLbls>
            <c:dLbl>
              <c:idx val="0"/>
              <c:layout>
                <c:manualLayout>
                  <c:x val="5.5930011551223464E-2"/>
                  <c:y val="-3.6254948994022616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54-4EB7-A1E1-FCA249C40A7B}"/>
                </c:ext>
              </c:extLst>
            </c:dLbl>
            <c:dLbl>
              <c:idx val="1"/>
              <c:layout>
                <c:manualLayout>
                  <c:x val="-5.8987559323171269E-2"/>
                  <c:y val="2.38242715689099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54-4EB7-A1E1-FCA249C40A7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PHC!$C$3:$C$4</c:f>
              <c:strCache>
                <c:ptCount val="2"/>
                <c:pt idx="0">
                  <c:v>All approvals by the MOH</c:v>
                </c:pt>
                <c:pt idx="1">
                  <c:v>Some approvals by the OIC</c:v>
                </c:pt>
              </c:strCache>
            </c:strRef>
          </c:cat>
          <c:val>
            <c:numRef>
              <c:f>PHC!$D$3:$D$4</c:f>
              <c:numCache>
                <c:formatCode>0%</c:formatCode>
                <c:ptCount val="2"/>
                <c:pt idx="0">
                  <c:v>0.8</c:v>
                </c:pt>
                <c:pt idx="1">
                  <c:v>0.2</c:v>
                </c:pt>
              </c:numCache>
            </c:numRef>
          </c:val>
          <c:extLst>
            <c:ext xmlns:c16="http://schemas.microsoft.com/office/drawing/2014/chart" uri="{C3380CC4-5D6E-409C-BE32-E72D297353CC}">
              <c16:uniqueId val="{00000004-6754-4EB7-A1E1-FCA249C40A7B}"/>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1D6295"/>
              </a:solidFill>
              <a:ln w="19050">
                <a:solidFill>
                  <a:schemeClr val="lt1"/>
                </a:solidFill>
              </a:ln>
              <a:effectLst/>
            </c:spPr>
            <c:extLst>
              <c:ext xmlns:c16="http://schemas.microsoft.com/office/drawing/2014/chart" uri="{C3380CC4-5D6E-409C-BE32-E72D297353CC}">
                <c16:uniqueId val="{00000001-511B-482A-A7ED-C375CC27E0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11B-482A-A7ED-C375CC27E039}"/>
              </c:ext>
            </c:extLst>
          </c:dPt>
          <c:dPt>
            <c:idx val="2"/>
            <c:bubble3D val="0"/>
            <c:explosion val="15"/>
            <c:spPr>
              <a:solidFill>
                <a:srgbClr val="A4C479"/>
              </a:solidFill>
              <a:ln w="19050">
                <a:solidFill>
                  <a:schemeClr val="lt1"/>
                </a:solidFill>
              </a:ln>
              <a:effectLst/>
            </c:spPr>
            <c:extLst>
              <c:ext xmlns:c16="http://schemas.microsoft.com/office/drawing/2014/chart" uri="{C3380CC4-5D6E-409C-BE32-E72D297353CC}">
                <c16:uniqueId val="{00000005-511B-482A-A7ED-C375CC27E039}"/>
              </c:ext>
            </c:extLst>
          </c:dPt>
          <c:dLbls>
            <c:dLbl>
              <c:idx val="0"/>
              <c:layout>
                <c:manualLayout>
                  <c:x val="0.12777777777777777"/>
                  <c:y val="9.259259259259173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1B-482A-A7ED-C375CC27E039}"/>
                </c:ext>
              </c:extLst>
            </c:dLbl>
            <c:dLbl>
              <c:idx val="2"/>
              <c:layout>
                <c:manualLayout>
                  <c:x val="-0.13888888888888892"/>
                  <c:y val="-5.09259259259259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1B-482A-A7ED-C375CC27E039}"/>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PHC!$C$23:$C$25</c:f>
              <c:strCache>
                <c:ptCount val="3"/>
                <c:pt idx="0">
                  <c:v>Business Plans Approved </c:v>
                </c:pt>
                <c:pt idx="2">
                  <c:v>Business Plans Not Yet Approved </c:v>
                </c:pt>
              </c:strCache>
            </c:strRef>
          </c:cat>
          <c:val>
            <c:numRef>
              <c:f>PHC!$D$23:$D$25</c:f>
              <c:numCache>
                <c:formatCode>General</c:formatCode>
                <c:ptCount val="3"/>
                <c:pt idx="0" formatCode="0%">
                  <c:v>0.8</c:v>
                </c:pt>
                <c:pt idx="2" formatCode="0%">
                  <c:v>0.2</c:v>
                </c:pt>
              </c:numCache>
            </c:numRef>
          </c:val>
          <c:extLst>
            <c:ext xmlns:c16="http://schemas.microsoft.com/office/drawing/2014/chart" uri="{C3380CC4-5D6E-409C-BE32-E72D297353CC}">
              <c16:uniqueId val="{00000006-511B-482A-A7ED-C375CC27E03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54095209878066"/>
          <c:y val="4.6621463983668711E-2"/>
          <c:w val="0.48862254654871884"/>
          <c:h val="0.74066856226305033"/>
        </c:manualLayout>
      </c:layout>
      <c:doughnutChart>
        <c:varyColors val="1"/>
        <c:ser>
          <c:idx val="0"/>
          <c:order val="0"/>
          <c:dPt>
            <c:idx val="0"/>
            <c:bubble3D val="0"/>
            <c:spPr>
              <a:solidFill>
                <a:srgbClr val="0070C0"/>
              </a:solidFill>
              <a:ln w="19050">
                <a:solidFill>
                  <a:schemeClr val="lt1"/>
                </a:solidFill>
              </a:ln>
              <a:effectLst/>
            </c:spPr>
            <c:extLst>
              <c:ext xmlns:c16="http://schemas.microsoft.com/office/drawing/2014/chart" uri="{C3380CC4-5D6E-409C-BE32-E72D297353CC}">
                <c16:uniqueId val="{00000001-E74B-4468-983F-2FF1AD4BA137}"/>
              </c:ext>
            </c:extLst>
          </c:dPt>
          <c:dPt>
            <c:idx val="1"/>
            <c:bubble3D val="0"/>
            <c:explosion val="17"/>
            <c:spPr>
              <a:solidFill>
                <a:srgbClr val="A4C479"/>
              </a:solidFill>
              <a:ln w="19050">
                <a:solidFill>
                  <a:schemeClr val="lt1"/>
                </a:solidFill>
              </a:ln>
              <a:effectLst/>
            </c:spPr>
            <c:extLst>
              <c:ext xmlns:c16="http://schemas.microsoft.com/office/drawing/2014/chart" uri="{C3380CC4-5D6E-409C-BE32-E72D297353CC}">
                <c16:uniqueId val="{00000003-E74B-4468-983F-2FF1AD4BA137}"/>
              </c:ext>
            </c:extLst>
          </c:dPt>
          <c:dLbls>
            <c:dLbl>
              <c:idx val="0"/>
              <c:layout>
                <c:manualLayout>
                  <c:x val="9.5465991806462119E-2"/>
                  <c:y val="7.40740740740739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74B-4468-983F-2FF1AD4BA137}"/>
                </c:ext>
              </c:extLst>
            </c:dLbl>
            <c:dLbl>
              <c:idx val="1"/>
              <c:layout>
                <c:manualLayout>
                  <c:x val="-0.11137699044087247"/>
                  <c:y val="-1.3888888888888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74B-4468-983F-2FF1AD4BA13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PHC!$C$39:$C$40</c:f>
              <c:strCache>
                <c:ptCount val="2"/>
                <c:pt idx="0">
                  <c:v>Facilities Able to Access Funds</c:v>
                </c:pt>
                <c:pt idx="1">
                  <c:v>Facilities Unable to Access Funds </c:v>
                </c:pt>
              </c:strCache>
            </c:strRef>
          </c:cat>
          <c:val>
            <c:numRef>
              <c:f>PHC!$D$39:$D$40</c:f>
              <c:numCache>
                <c:formatCode>0%</c:formatCode>
                <c:ptCount val="2"/>
                <c:pt idx="0">
                  <c:v>0.75</c:v>
                </c:pt>
                <c:pt idx="1">
                  <c:v>0.25</c:v>
                </c:pt>
              </c:numCache>
            </c:numRef>
          </c:val>
          <c:extLst>
            <c:ext xmlns:c16="http://schemas.microsoft.com/office/drawing/2014/chart" uri="{C3380CC4-5D6E-409C-BE32-E72D297353CC}">
              <c16:uniqueId val="{00000004-E74B-4468-983F-2FF1AD4BA13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57103159731438"/>
          <c:y val="0"/>
          <c:w val="0.55122695743265415"/>
          <c:h val="0.82732611548556434"/>
        </c:manualLayout>
      </c:layout>
      <c:doughnutChart>
        <c:varyColors val="1"/>
        <c:ser>
          <c:idx val="0"/>
          <c:order val="0"/>
          <c:explosion val="16"/>
          <c:dPt>
            <c:idx val="0"/>
            <c:bubble3D val="0"/>
            <c:explosion val="0"/>
            <c:spPr>
              <a:solidFill>
                <a:srgbClr val="A4C479"/>
              </a:solidFill>
              <a:ln w="19050">
                <a:solidFill>
                  <a:schemeClr val="lt1"/>
                </a:solidFill>
              </a:ln>
              <a:effectLst/>
            </c:spPr>
            <c:extLst>
              <c:ext xmlns:c16="http://schemas.microsoft.com/office/drawing/2014/chart" uri="{C3380CC4-5D6E-409C-BE32-E72D297353CC}">
                <c16:uniqueId val="{00000001-B627-4800-9C98-384BF9C4FE40}"/>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B627-4800-9C98-384BF9C4FE40}"/>
              </c:ext>
            </c:extLst>
          </c:dPt>
          <c:dLbls>
            <c:dLbl>
              <c:idx val="0"/>
              <c:layout>
                <c:manualLayout>
                  <c:x val="9.166666666666666E-2"/>
                  <c:y val="-2.777777777777773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627-4800-9C98-384BF9C4FE40}"/>
                </c:ext>
              </c:extLst>
            </c:dLbl>
            <c:dLbl>
              <c:idx val="1"/>
              <c:layout>
                <c:manualLayout>
                  <c:x val="-9.4444444444444497E-2"/>
                  <c:y val="6.018518518518518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627-4800-9C98-384BF9C4FE4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PHC!$C$52:$C$53</c:f>
              <c:strCache>
                <c:ptCount val="2"/>
                <c:pt idx="0">
                  <c:v>Facilities with Infrastructure Deficits </c:v>
                </c:pt>
                <c:pt idx="1">
                  <c:v>Facilities without Infrastructure Deficits </c:v>
                </c:pt>
              </c:strCache>
            </c:strRef>
          </c:cat>
          <c:val>
            <c:numRef>
              <c:f>PHC!$D$52:$D$53</c:f>
              <c:numCache>
                <c:formatCode>0%</c:formatCode>
                <c:ptCount val="2"/>
                <c:pt idx="0">
                  <c:v>0.33</c:v>
                </c:pt>
                <c:pt idx="1">
                  <c:v>0.67</c:v>
                </c:pt>
              </c:numCache>
            </c:numRef>
          </c:val>
          <c:extLst>
            <c:ext xmlns:c16="http://schemas.microsoft.com/office/drawing/2014/chart" uri="{C3380CC4-5D6E-409C-BE32-E72D297353CC}">
              <c16:uniqueId val="{00000004-B627-4800-9C98-384BF9C4FE40}"/>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5.8333333333333334E-2"/>
          <c:y val="0.87094852726742478"/>
          <c:w val="0.72499999999999998"/>
          <c:h val="0.105903324584426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002060"/>
              </a:solidFill>
              <a:ln w="19050">
                <a:solidFill>
                  <a:schemeClr val="lt1"/>
                </a:solidFill>
              </a:ln>
              <a:effectLst/>
            </c:spPr>
            <c:extLst>
              <c:ext xmlns:c16="http://schemas.microsoft.com/office/drawing/2014/chart" uri="{C3380CC4-5D6E-409C-BE32-E72D297353CC}">
                <c16:uniqueId val="{00000001-9B19-4CB6-92BD-BA9D97C9A7C3}"/>
              </c:ext>
            </c:extLst>
          </c:dPt>
          <c:dPt>
            <c:idx val="1"/>
            <c:bubble3D val="0"/>
            <c:explosion val="13"/>
            <c:spPr>
              <a:solidFill>
                <a:srgbClr val="A4C479"/>
              </a:solidFill>
              <a:ln w="19050">
                <a:solidFill>
                  <a:schemeClr val="lt1"/>
                </a:solidFill>
              </a:ln>
              <a:effectLst/>
            </c:spPr>
            <c:extLst>
              <c:ext xmlns:c16="http://schemas.microsoft.com/office/drawing/2014/chart" uri="{C3380CC4-5D6E-409C-BE32-E72D297353CC}">
                <c16:uniqueId val="{00000003-9B19-4CB6-92BD-BA9D97C9A7C3}"/>
              </c:ext>
            </c:extLst>
          </c:dPt>
          <c:dLbls>
            <c:dLbl>
              <c:idx val="0"/>
              <c:layout>
                <c:manualLayout>
                  <c:x val="9.2292794651862672E-2"/>
                  <c:y val="7.87037037037036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19-4CB6-92BD-BA9D97C9A7C3}"/>
                </c:ext>
              </c:extLst>
            </c:dLbl>
            <c:dLbl>
              <c:idx val="1"/>
              <c:layout>
                <c:manualLayout>
                  <c:x val="-0.13074812575680544"/>
                  <c:y val="-6.48148148148148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B19-4CB6-92BD-BA9D97C9A7C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PHC!$C$64:$C$65</c:f>
              <c:strCache>
                <c:ptCount val="2"/>
                <c:pt idx="0">
                  <c:v>Facilities Familiar with AOP Process </c:v>
                </c:pt>
                <c:pt idx="1">
                  <c:v>Facilities Unfamiliar with AOP Process</c:v>
                </c:pt>
              </c:strCache>
            </c:strRef>
          </c:cat>
          <c:val>
            <c:numRef>
              <c:f>PHC!$D$64:$D$65</c:f>
              <c:numCache>
                <c:formatCode>0%</c:formatCode>
                <c:ptCount val="2"/>
                <c:pt idx="0">
                  <c:v>0.8</c:v>
                </c:pt>
                <c:pt idx="1">
                  <c:v>0.2</c:v>
                </c:pt>
              </c:numCache>
            </c:numRef>
          </c:val>
          <c:extLst>
            <c:ext xmlns:c16="http://schemas.microsoft.com/office/drawing/2014/chart" uri="{C3380CC4-5D6E-409C-BE32-E72D297353CC}">
              <c16:uniqueId val="{00000004-9B19-4CB6-92BD-BA9D97C9A7C3}"/>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dirty="0"/>
              <a:t>Recurrent (personnel) Budget</a:t>
            </a:r>
            <a:endParaRPr lang="en-NG"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4.822712159299946E-2"/>
          <c:y val="0.1355589808814803"/>
          <c:w val="0.91748752805583422"/>
          <c:h val="0.74886503243946512"/>
        </c:manualLayout>
      </c:layout>
      <c:areaChart>
        <c:grouping val="stacked"/>
        <c:varyColors val="0"/>
        <c:ser>
          <c:idx val="0"/>
          <c:order val="0"/>
          <c:tx>
            <c:strRef>
              <c:f>Sheet1!$C$17</c:f>
              <c:strCache>
                <c:ptCount val="1"/>
                <c:pt idx="0">
                  <c:v>Personnel Released (₦ Billion)</c:v>
                </c:pt>
              </c:strCache>
            </c:strRef>
          </c:tx>
          <c:spPr>
            <a:solidFill>
              <a:srgbClr val="002060"/>
            </a:solidFill>
            <a:ln>
              <a:noFill/>
            </a:ln>
            <a:effectLst/>
          </c:spPr>
          <c:dLbls>
            <c:dLbl>
              <c:idx val="0"/>
              <c:layout>
                <c:manualLayout>
                  <c:x val="2.414461292335654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D1-4E21-99A1-FFF9EC144279}"/>
                </c:ext>
              </c:extLst>
            </c:dLbl>
            <c:dLbl>
              <c:idx val="4"/>
              <c:layout>
                <c:manualLayout>
                  <c:x val="-2.21325618464101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CD1-4E21-99A1-FFF9EC144279}"/>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Sheet1!$B$18:$B$22</c:f>
              <c:numCache>
                <c:formatCode>General</c:formatCode>
                <c:ptCount val="5"/>
                <c:pt idx="0">
                  <c:v>2020</c:v>
                </c:pt>
                <c:pt idx="1">
                  <c:v>2021</c:v>
                </c:pt>
                <c:pt idx="2">
                  <c:v>2022</c:v>
                </c:pt>
                <c:pt idx="3">
                  <c:v>2023</c:v>
                </c:pt>
                <c:pt idx="4">
                  <c:v>2024</c:v>
                </c:pt>
              </c:numCache>
            </c:numRef>
          </c:cat>
          <c:val>
            <c:numRef>
              <c:f>Sheet1!$C$18:$C$22</c:f>
              <c:numCache>
                <c:formatCode>General</c:formatCode>
                <c:ptCount val="5"/>
                <c:pt idx="0">
                  <c:v>7.33</c:v>
                </c:pt>
                <c:pt idx="1">
                  <c:v>7.76</c:v>
                </c:pt>
                <c:pt idx="2">
                  <c:v>8.91</c:v>
                </c:pt>
                <c:pt idx="3">
                  <c:v>12.43</c:v>
                </c:pt>
                <c:pt idx="4">
                  <c:v>14.99</c:v>
                </c:pt>
              </c:numCache>
            </c:numRef>
          </c:val>
          <c:extLst>
            <c:ext xmlns:c16="http://schemas.microsoft.com/office/drawing/2014/chart" uri="{C3380CC4-5D6E-409C-BE32-E72D297353CC}">
              <c16:uniqueId val="{00000001-3CD1-4E21-99A1-FFF9EC144279}"/>
            </c:ext>
          </c:extLst>
        </c:ser>
        <c:ser>
          <c:idx val="1"/>
          <c:order val="1"/>
          <c:tx>
            <c:strRef>
              <c:f>Sheet1!$D$17</c:f>
              <c:strCache>
                <c:ptCount val="1"/>
                <c:pt idx="0">
                  <c:v>Personnel Approved (₦ Billion)</c:v>
                </c:pt>
              </c:strCache>
            </c:strRef>
          </c:tx>
          <c:spPr>
            <a:noFill/>
            <a:ln>
              <a:solidFill>
                <a:srgbClr val="92D050"/>
              </a:solidFill>
            </a:ln>
            <a:effectLst/>
          </c:spPr>
          <c:dLbls>
            <c:dLbl>
              <c:idx val="0"/>
              <c:layout>
                <c:manualLayout>
                  <c:x val="1.8108459692517412E-2"/>
                  <c:y val="-0.101851851851851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D1-4E21-99A1-FFF9EC144279}"/>
                </c:ext>
              </c:extLst>
            </c:dLbl>
            <c:dLbl>
              <c:idx val="1"/>
              <c:layout>
                <c:manualLayout>
                  <c:x val="-2.0120510769464149E-3"/>
                  <c:y val="-0.120370370370370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D1-4E21-99A1-FFF9EC144279}"/>
                </c:ext>
              </c:extLst>
            </c:dLbl>
            <c:dLbl>
              <c:idx val="2"/>
              <c:layout>
                <c:manualLayout>
                  <c:x val="-8.0482043077855121E-3"/>
                  <c:y val="-0.11111111111111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CD1-4E21-99A1-FFF9EC144279}"/>
                </c:ext>
              </c:extLst>
            </c:dLbl>
            <c:dLbl>
              <c:idx val="3"/>
              <c:layout>
                <c:manualLayout>
                  <c:x val="-2.012051076946378E-3"/>
                  <c:y val="-0.1250000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CD1-4E21-99A1-FFF9EC144279}"/>
                </c:ext>
              </c:extLst>
            </c:dLbl>
            <c:dLbl>
              <c:idx val="4"/>
              <c:layout>
                <c:manualLayout>
                  <c:x val="-2.0120510769463931E-2"/>
                  <c:y val="-0.1712963729108204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CD1-4E21-99A1-FFF9EC144279}"/>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Sheet1!$B$18:$B$22</c:f>
              <c:numCache>
                <c:formatCode>General</c:formatCode>
                <c:ptCount val="5"/>
                <c:pt idx="0">
                  <c:v>2020</c:v>
                </c:pt>
                <c:pt idx="1">
                  <c:v>2021</c:v>
                </c:pt>
                <c:pt idx="2">
                  <c:v>2022</c:v>
                </c:pt>
                <c:pt idx="3">
                  <c:v>2023</c:v>
                </c:pt>
                <c:pt idx="4">
                  <c:v>2024</c:v>
                </c:pt>
              </c:numCache>
            </c:numRef>
          </c:cat>
          <c:val>
            <c:numRef>
              <c:f>Sheet1!$D$18:$D$22</c:f>
              <c:numCache>
                <c:formatCode>General</c:formatCode>
                <c:ptCount val="5"/>
                <c:pt idx="0">
                  <c:v>6.34</c:v>
                </c:pt>
                <c:pt idx="1">
                  <c:v>9.07</c:v>
                </c:pt>
                <c:pt idx="2">
                  <c:v>7.56</c:v>
                </c:pt>
                <c:pt idx="3">
                  <c:v>9.5</c:v>
                </c:pt>
                <c:pt idx="4">
                  <c:v>14.23</c:v>
                </c:pt>
              </c:numCache>
            </c:numRef>
          </c:val>
          <c:extLst>
            <c:ext xmlns:c16="http://schemas.microsoft.com/office/drawing/2014/chart" uri="{C3380CC4-5D6E-409C-BE32-E72D297353CC}">
              <c16:uniqueId val="{00000007-3CD1-4E21-99A1-FFF9EC144279}"/>
            </c:ext>
          </c:extLst>
        </c:ser>
        <c:dLbls>
          <c:showLegendKey val="0"/>
          <c:showVal val="0"/>
          <c:showCatName val="0"/>
          <c:showSerName val="0"/>
          <c:showPercent val="0"/>
          <c:showBubbleSize val="0"/>
        </c:dLbls>
        <c:axId val="788986607"/>
        <c:axId val="788987087"/>
      </c:areaChart>
      <c:catAx>
        <c:axId val="7889866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788987087"/>
        <c:crosses val="autoZero"/>
        <c:auto val="1"/>
        <c:lblAlgn val="ctr"/>
        <c:lblOffset val="100"/>
        <c:noMultiLvlLbl val="0"/>
      </c:catAx>
      <c:valAx>
        <c:axId val="7889870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788986607"/>
        <c:crosses val="autoZero"/>
        <c:crossBetween val="midCat"/>
      </c:valAx>
      <c:spPr>
        <a:noFill/>
        <a:ln>
          <a:noFill/>
        </a:ln>
        <a:effectLst/>
      </c:spPr>
    </c:plotArea>
    <c:legend>
      <c:legendPos val="r"/>
      <c:layout>
        <c:manualLayout>
          <c:xMode val="edge"/>
          <c:yMode val="edge"/>
          <c:x val="5.5821743047769413E-2"/>
          <c:y val="0.26566081865814956"/>
          <c:w val="0.27722229853229585"/>
          <c:h val="0.167945253625158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dirty="0"/>
              <a:t>Overhead Budget</a:t>
            </a:r>
            <a:endParaRPr lang="en-NG"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NG"/>
        </a:p>
      </c:txPr>
    </c:title>
    <c:autoTitleDeleted val="0"/>
    <c:plotArea>
      <c:layout>
        <c:manualLayout>
          <c:layoutTarget val="inner"/>
          <c:xMode val="edge"/>
          <c:yMode val="edge"/>
          <c:x val="6.5291789341371101E-2"/>
          <c:y val="0.39856481481481482"/>
          <c:w val="0.90134682862489568"/>
          <c:h val="0.51255431612715063"/>
        </c:manualLayout>
      </c:layout>
      <c:areaChart>
        <c:grouping val="stacked"/>
        <c:varyColors val="0"/>
        <c:ser>
          <c:idx val="0"/>
          <c:order val="0"/>
          <c:tx>
            <c:strRef>
              <c:f>Sheet1!$C$24</c:f>
              <c:strCache>
                <c:ptCount val="1"/>
                <c:pt idx="0">
                  <c:v>Overhead Released (₦ Million)</c:v>
                </c:pt>
              </c:strCache>
            </c:strRef>
          </c:tx>
          <c:spPr>
            <a:solidFill>
              <a:srgbClr val="002060"/>
            </a:solidFill>
            <a:ln>
              <a:noFill/>
            </a:ln>
            <a:effectLst/>
          </c:spPr>
          <c:dLbls>
            <c:dLbl>
              <c:idx val="0"/>
              <c:layout>
                <c:manualLayout>
                  <c:x val="3.6111111111111108E-2"/>
                  <c:y val="8.4875562720133283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780-49C0-8D70-277A45AADF59}"/>
                </c:ext>
              </c:extLst>
            </c:dLbl>
            <c:dLbl>
              <c:idx val="4"/>
              <c:layout>
                <c:manualLayout>
                  <c:x val="-3.888888888888899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80-49C0-8D70-277A45AADF5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Sheet1!$B$25:$B$29</c:f>
              <c:numCache>
                <c:formatCode>General</c:formatCode>
                <c:ptCount val="5"/>
                <c:pt idx="0">
                  <c:v>2020</c:v>
                </c:pt>
                <c:pt idx="1">
                  <c:v>2021</c:v>
                </c:pt>
                <c:pt idx="2">
                  <c:v>2022</c:v>
                </c:pt>
                <c:pt idx="3">
                  <c:v>2023</c:v>
                </c:pt>
                <c:pt idx="4">
                  <c:v>2024</c:v>
                </c:pt>
              </c:numCache>
            </c:numRef>
          </c:cat>
          <c:val>
            <c:numRef>
              <c:f>Sheet1!$C$25:$C$29</c:f>
              <c:numCache>
                <c:formatCode>General</c:formatCode>
                <c:ptCount val="5"/>
                <c:pt idx="0">
                  <c:v>157.4</c:v>
                </c:pt>
                <c:pt idx="1">
                  <c:v>443.6</c:v>
                </c:pt>
                <c:pt idx="2">
                  <c:v>303.39999999999998</c:v>
                </c:pt>
                <c:pt idx="3">
                  <c:v>335.4</c:v>
                </c:pt>
                <c:pt idx="4">
                  <c:v>281.8</c:v>
                </c:pt>
              </c:numCache>
            </c:numRef>
          </c:val>
          <c:extLst>
            <c:ext xmlns:c16="http://schemas.microsoft.com/office/drawing/2014/chart" uri="{C3380CC4-5D6E-409C-BE32-E72D297353CC}">
              <c16:uniqueId val="{00000002-A780-49C0-8D70-277A45AADF59}"/>
            </c:ext>
          </c:extLst>
        </c:ser>
        <c:ser>
          <c:idx val="1"/>
          <c:order val="1"/>
          <c:tx>
            <c:strRef>
              <c:f>Sheet1!$D$24</c:f>
              <c:strCache>
                <c:ptCount val="1"/>
                <c:pt idx="0">
                  <c:v>Overhead Approved (₦ Million)</c:v>
                </c:pt>
              </c:strCache>
            </c:strRef>
          </c:tx>
          <c:spPr>
            <a:noFill/>
            <a:ln>
              <a:solidFill>
                <a:srgbClr val="92D050"/>
              </a:solidFill>
            </a:ln>
            <a:effectLst/>
          </c:spPr>
          <c:dLbls>
            <c:dLbl>
              <c:idx val="0"/>
              <c:layout>
                <c:manualLayout>
                  <c:x val="1.94867885711059E-2"/>
                  <c:y val="-0.208333333333333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780-49C0-8D70-277A45AADF59}"/>
                </c:ext>
              </c:extLst>
            </c:dLbl>
            <c:dLbl>
              <c:idx val="1"/>
              <c:layout>
                <c:manualLayout>
                  <c:x val="-5.8460365713317733E-3"/>
                  <c:y val="-0.2175925925925925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780-49C0-8D70-277A45AADF59}"/>
                </c:ext>
              </c:extLst>
            </c:dLbl>
            <c:dLbl>
              <c:idx val="2"/>
              <c:layout>
                <c:manualLayout>
                  <c:x val="1.948678857110591E-3"/>
                  <c:y val="-0.208333333333333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780-49C0-8D70-277A45AADF59}"/>
                </c:ext>
              </c:extLst>
            </c:dLbl>
            <c:dLbl>
              <c:idx val="3"/>
              <c:layout>
                <c:manualLayout>
                  <c:x val="3.8973577142211819E-3"/>
                  <c:y val="-0.2129629629629629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780-49C0-8D70-277A45AADF59}"/>
                </c:ext>
              </c:extLst>
            </c:dLbl>
            <c:dLbl>
              <c:idx val="4"/>
              <c:layout>
                <c:manualLayout>
                  <c:x val="-1.1692073142663547E-2"/>
                  <c:y val="-0.1620370370370370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780-49C0-8D70-277A45AADF5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Sheet1!$B$25:$B$29</c:f>
              <c:numCache>
                <c:formatCode>General</c:formatCode>
                <c:ptCount val="5"/>
                <c:pt idx="0">
                  <c:v>2020</c:v>
                </c:pt>
                <c:pt idx="1">
                  <c:v>2021</c:v>
                </c:pt>
                <c:pt idx="2">
                  <c:v>2022</c:v>
                </c:pt>
                <c:pt idx="3">
                  <c:v>2023</c:v>
                </c:pt>
                <c:pt idx="4">
                  <c:v>2024</c:v>
                </c:pt>
              </c:numCache>
            </c:numRef>
          </c:cat>
          <c:val>
            <c:numRef>
              <c:f>Sheet1!$D$25:$D$29</c:f>
              <c:numCache>
                <c:formatCode>General</c:formatCode>
                <c:ptCount val="5"/>
                <c:pt idx="0">
                  <c:v>500</c:v>
                </c:pt>
                <c:pt idx="1">
                  <c:v>637.9</c:v>
                </c:pt>
                <c:pt idx="2">
                  <c:v>637.9</c:v>
                </c:pt>
                <c:pt idx="3">
                  <c:v>545.1</c:v>
                </c:pt>
                <c:pt idx="4">
                  <c:v>393.5</c:v>
                </c:pt>
              </c:numCache>
            </c:numRef>
          </c:val>
          <c:extLst>
            <c:ext xmlns:c16="http://schemas.microsoft.com/office/drawing/2014/chart" uri="{C3380CC4-5D6E-409C-BE32-E72D297353CC}">
              <c16:uniqueId val="{00000003-A780-49C0-8D70-277A45AADF59}"/>
            </c:ext>
          </c:extLst>
        </c:ser>
        <c:dLbls>
          <c:showLegendKey val="0"/>
          <c:showVal val="0"/>
          <c:showCatName val="0"/>
          <c:showSerName val="0"/>
          <c:showPercent val="0"/>
          <c:showBubbleSize val="0"/>
        </c:dLbls>
        <c:axId val="783582447"/>
        <c:axId val="783580527"/>
      </c:areaChart>
      <c:catAx>
        <c:axId val="7835824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783580527"/>
        <c:crosses val="autoZero"/>
        <c:auto val="1"/>
        <c:lblAlgn val="ctr"/>
        <c:lblOffset val="100"/>
        <c:noMultiLvlLbl val="0"/>
      </c:catAx>
      <c:valAx>
        <c:axId val="7835805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783582447"/>
        <c:crosses val="autoZero"/>
        <c:crossBetween val="midCat"/>
      </c:valAx>
      <c:spPr>
        <a:noFill/>
        <a:ln>
          <a:noFill/>
        </a:ln>
        <a:effectLst/>
      </c:spPr>
    </c:plotArea>
    <c:legend>
      <c:legendPos val="r"/>
      <c:layout>
        <c:manualLayout>
          <c:xMode val="edge"/>
          <c:yMode val="edge"/>
          <c:x val="2.5332825142437683E-2"/>
          <c:y val="0.17671223388743074"/>
          <c:w val="0.25322115080687579"/>
          <c:h val="0.145388597258676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legend>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Sheet1!$D$159</c:f>
              <c:strCache>
                <c:ptCount val="1"/>
                <c:pt idx="0">
                  <c:v>Approved Budget</c:v>
                </c:pt>
              </c:strCache>
            </c:strRef>
          </c:tx>
          <c:spPr>
            <a:solidFill>
              <a:srgbClr val="002060"/>
            </a:solidFill>
            <a:ln>
              <a:noFill/>
            </a:ln>
            <a:effectLst/>
          </c:spPr>
          <c:dLbls>
            <c:dLbl>
              <c:idx val="0"/>
              <c:layout>
                <c:manualLayout>
                  <c:x val="4.0404040404040407E-2"/>
                  <c:y val="5.04036658943396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2A5-402F-9CA0-3D0317DF995D}"/>
                </c:ext>
              </c:extLst>
            </c:dLbl>
            <c:dLbl>
              <c:idx val="3"/>
              <c:layout>
                <c:manualLayout>
                  <c:x val="-2.777777777777777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A5-402F-9CA0-3D0317DF995D}"/>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Tw Cen MT" panose="020B0602020104020603" pitchFamily="34" charset="0"/>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Sheet1!$C$160:$C$163</c:f>
              <c:numCache>
                <c:formatCode>General</c:formatCode>
                <c:ptCount val="4"/>
                <c:pt idx="0">
                  <c:v>2021</c:v>
                </c:pt>
                <c:pt idx="1">
                  <c:v>2022</c:v>
                </c:pt>
                <c:pt idx="2">
                  <c:v>2023</c:v>
                </c:pt>
                <c:pt idx="3">
                  <c:v>2024</c:v>
                </c:pt>
              </c:numCache>
            </c:numRef>
          </c:cat>
          <c:val>
            <c:numRef>
              <c:f>Sheet1!$D$160:$D$163</c:f>
              <c:numCache>
                <c:formatCode>General</c:formatCode>
                <c:ptCount val="4"/>
                <c:pt idx="0">
                  <c:v>0.374</c:v>
                </c:pt>
                <c:pt idx="1">
                  <c:v>0.374</c:v>
                </c:pt>
                <c:pt idx="2">
                  <c:v>0.36</c:v>
                </c:pt>
                <c:pt idx="3">
                  <c:v>0.1</c:v>
                </c:pt>
              </c:numCache>
            </c:numRef>
          </c:val>
          <c:extLst>
            <c:ext xmlns:c16="http://schemas.microsoft.com/office/drawing/2014/chart" uri="{C3380CC4-5D6E-409C-BE32-E72D297353CC}">
              <c16:uniqueId val="{00000000-A30D-44EF-99A9-3F2A8DDBD816}"/>
            </c:ext>
          </c:extLst>
        </c:ser>
        <c:ser>
          <c:idx val="1"/>
          <c:order val="1"/>
          <c:tx>
            <c:strRef>
              <c:f>Sheet1!$E$159</c:f>
              <c:strCache>
                <c:ptCount val="1"/>
                <c:pt idx="0">
                  <c:v>Release</c:v>
                </c:pt>
              </c:strCache>
            </c:strRef>
          </c:tx>
          <c:spPr>
            <a:noFill/>
            <a:ln>
              <a:solidFill>
                <a:schemeClr val="accent3"/>
              </a:solidFill>
            </a:ln>
            <a:effectLst/>
          </c:spPr>
          <c:dLbls>
            <c:dLbl>
              <c:idx val="0"/>
              <c:layout>
                <c:manualLayout>
                  <c:x val="5.277777777777777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30D-44EF-99A9-3F2A8DDBD816}"/>
                </c:ext>
              </c:extLst>
            </c:dLbl>
            <c:dLbl>
              <c:idx val="1"/>
              <c:layout>
                <c:manualLayout>
                  <c:x val="-8.3333333333333332E-3"/>
                  <c:y val="-0.115740740740740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0D-44EF-99A9-3F2A8DDBD816}"/>
                </c:ext>
              </c:extLst>
            </c:dLbl>
            <c:dLbl>
              <c:idx val="2"/>
              <c:layout>
                <c:manualLayout>
                  <c:x val="-8.3333333333334356E-3"/>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0D-44EF-99A9-3F2A8DDBD816}"/>
                </c:ext>
              </c:extLst>
            </c:dLbl>
            <c:dLbl>
              <c:idx val="3"/>
              <c:layout>
                <c:manualLayout>
                  <c:x val="0"/>
                  <c:y val="-0.1481481481481482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0D-44EF-99A9-3F2A8DDBD8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G"/>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Sheet1!$C$160:$C$163</c:f>
              <c:numCache>
                <c:formatCode>General</c:formatCode>
                <c:ptCount val="4"/>
                <c:pt idx="0">
                  <c:v>2021</c:v>
                </c:pt>
                <c:pt idx="1">
                  <c:v>2022</c:v>
                </c:pt>
                <c:pt idx="2">
                  <c:v>2023</c:v>
                </c:pt>
                <c:pt idx="3">
                  <c:v>2024</c:v>
                </c:pt>
              </c:numCache>
            </c:numRef>
          </c:cat>
          <c:val>
            <c:numRef>
              <c:f>Sheet1!$E$160:$E$163</c:f>
              <c:numCache>
                <c:formatCode>General</c:formatCode>
                <c:ptCount val="4"/>
                <c:pt idx="0">
                  <c:v>0.316</c:v>
                </c:pt>
                <c:pt idx="1">
                  <c:v>5.6000000000000001E-2</c:v>
                </c:pt>
                <c:pt idx="2">
                  <c:v>0.313</c:v>
                </c:pt>
                <c:pt idx="3">
                  <c:v>0.1</c:v>
                </c:pt>
              </c:numCache>
            </c:numRef>
          </c:val>
          <c:extLst>
            <c:ext xmlns:c16="http://schemas.microsoft.com/office/drawing/2014/chart" uri="{C3380CC4-5D6E-409C-BE32-E72D297353CC}">
              <c16:uniqueId val="{00000001-A30D-44EF-99A9-3F2A8DDBD816}"/>
            </c:ext>
          </c:extLst>
        </c:ser>
        <c:dLbls>
          <c:showLegendKey val="0"/>
          <c:showVal val="1"/>
          <c:showCatName val="0"/>
          <c:showSerName val="0"/>
          <c:showPercent val="0"/>
          <c:showBubbleSize val="0"/>
        </c:dLbls>
        <c:axId val="1836629392"/>
        <c:axId val="1836630832"/>
      </c:areaChart>
      <c:catAx>
        <c:axId val="18366293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836630832"/>
        <c:crosses val="autoZero"/>
        <c:auto val="1"/>
        <c:lblAlgn val="ctr"/>
        <c:lblOffset val="100"/>
        <c:noMultiLvlLbl val="0"/>
      </c:catAx>
      <c:valAx>
        <c:axId val="1836630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8366293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zero"/>
    <c:showDLblsOverMax val="0"/>
  </c:chart>
  <c:spPr>
    <a:noFill/>
    <a:ln>
      <a:noFill/>
    </a:ln>
    <a:effectLst/>
  </c:spPr>
  <c:txPr>
    <a:bodyPr/>
    <a:lstStyle/>
    <a:p>
      <a:pPr>
        <a:defRPr/>
      </a:pPr>
      <a:endParaRPr lang="en-N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GB" b="0" dirty="0">
                <a:latin typeface="Tw Cen MT" panose="020B0602020104020603" pitchFamily="34" charset="0"/>
              </a:rPr>
              <a:t>Total</a:t>
            </a:r>
            <a:r>
              <a:rPr lang="en-GB" b="0" baseline="0" dirty="0">
                <a:latin typeface="Tw Cen MT" panose="020B0602020104020603" pitchFamily="34" charset="0"/>
              </a:rPr>
              <a:t> Expenditure (2021 – 2024)</a:t>
            </a:r>
            <a:endParaRPr lang="en-GB" b="0" dirty="0">
              <a:latin typeface="Tw Cen MT" panose="020B06020201040206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Sheet1!$C$229:$C$232</c:f>
              <c:numCache>
                <c:formatCode>General</c:formatCode>
                <c:ptCount val="4"/>
                <c:pt idx="0">
                  <c:v>2021</c:v>
                </c:pt>
                <c:pt idx="1">
                  <c:v>2022</c:v>
                </c:pt>
                <c:pt idx="2">
                  <c:v>2023</c:v>
                </c:pt>
                <c:pt idx="3">
                  <c:v>2024</c:v>
                </c:pt>
              </c:numCache>
            </c:numRef>
          </c:cat>
          <c:val>
            <c:numRef>
              <c:f>Sheet1!$D$229:$D$232</c:f>
              <c:numCache>
                <c:formatCode>_(* #,##0.00_);_(* \(#,##0.00\);_(* "-"??_);_(@_)</c:formatCode>
                <c:ptCount val="4"/>
                <c:pt idx="0">
                  <c:v>1026255801.71</c:v>
                </c:pt>
                <c:pt idx="1">
                  <c:v>2052511603.4200001</c:v>
                </c:pt>
                <c:pt idx="2">
                  <c:v>4002841445.0799999</c:v>
                </c:pt>
                <c:pt idx="3">
                  <c:v>7916608850.21</c:v>
                </c:pt>
              </c:numCache>
            </c:numRef>
          </c:val>
          <c:smooth val="1"/>
          <c:extLst>
            <c:ext xmlns:c16="http://schemas.microsoft.com/office/drawing/2014/chart" uri="{C3380CC4-5D6E-409C-BE32-E72D297353CC}">
              <c16:uniqueId val="{00000000-CCF9-4144-BAC0-AA594E01B4A5}"/>
            </c:ext>
          </c:extLst>
        </c:ser>
        <c:dLbls>
          <c:dLblPos val="t"/>
          <c:showLegendKey val="0"/>
          <c:showVal val="1"/>
          <c:showCatName val="0"/>
          <c:showSerName val="0"/>
          <c:showPercent val="0"/>
          <c:showBubbleSize val="0"/>
        </c:dLbls>
        <c:smooth val="0"/>
        <c:axId val="155382320"/>
        <c:axId val="155385200"/>
      </c:lineChart>
      <c:catAx>
        <c:axId val="15538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55385200"/>
        <c:crosses val="autoZero"/>
        <c:auto val="1"/>
        <c:lblAlgn val="ctr"/>
        <c:lblOffset val="100"/>
        <c:noMultiLvlLbl val="0"/>
      </c:catAx>
      <c:valAx>
        <c:axId val="15538520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55382320"/>
        <c:crosses val="autoZero"/>
        <c:crossBetween val="between"/>
        <c:dispUnits>
          <c:builtInUnit val="b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r>
              <a:rPr lang="en-US" dirty="0">
                <a:latin typeface="Tw Cen MT" panose="020B0602020104020603" pitchFamily="34" charset="0"/>
              </a:rPr>
              <a:t>Total</a:t>
            </a:r>
            <a:r>
              <a:rPr lang="en-US" baseline="0" dirty="0">
                <a:latin typeface="Tw Cen MT" panose="020B0602020104020603" pitchFamily="34" charset="0"/>
              </a:rPr>
              <a:t> Expenditure (</a:t>
            </a:r>
            <a:r>
              <a:rPr lang="en-US" dirty="0">
                <a:latin typeface="Tw Cen MT" panose="020B0602020104020603" pitchFamily="34" charset="0"/>
              </a:rPr>
              <a:t>2024)</a:t>
            </a:r>
          </a:p>
        </c:rich>
      </c:tx>
      <c:layout>
        <c:manualLayout>
          <c:xMode val="edge"/>
          <c:yMode val="edge"/>
          <c:x val="0.3204109791186911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w Cen MT" panose="020B0602020104020603" pitchFamily="34" charset="0"/>
              <a:ea typeface="+mn-ea"/>
              <a:cs typeface="+mn-cs"/>
            </a:defRPr>
          </a:pPr>
          <a:endParaRPr lang="en-NG"/>
        </a:p>
      </c:txPr>
    </c:title>
    <c:autoTitleDeleted val="0"/>
    <c:plotArea>
      <c:layout>
        <c:manualLayout>
          <c:layoutTarget val="inner"/>
          <c:xMode val="edge"/>
          <c:yMode val="edge"/>
          <c:x val="0.38762510936132982"/>
          <c:y val="0.10226851851851854"/>
          <c:w val="0.53688385826771656"/>
          <c:h val="0.82828703703703699"/>
        </c:manualLayout>
      </c:layout>
      <c:doughnutChart>
        <c:varyColors val="1"/>
        <c:ser>
          <c:idx val="0"/>
          <c:order val="0"/>
          <c:tx>
            <c:strRef>
              <c:f>Sheet1!$C$53</c:f>
              <c:strCache>
                <c:ptCount val="1"/>
                <c:pt idx="0">
                  <c:v>2024 (₦)</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3119-48D1-BD17-3B840E2292B7}"/>
              </c:ext>
            </c:extLst>
          </c:dPt>
          <c:dPt>
            <c:idx val="1"/>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3-3119-48D1-BD17-3B840E2292B7}"/>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3119-48D1-BD17-3B840E2292B7}"/>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7-3119-48D1-BD17-3B840E2292B7}"/>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3119-48D1-BD17-3B840E2292B7}"/>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3119-48D1-BD17-3B840E2292B7}"/>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D-3119-48D1-BD17-3B840E2292B7}"/>
              </c:ext>
            </c:extLst>
          </c:dPt>
          <c:cat>
            <c:strRef>
              <c:f>Sheet1!$B$54:$B$60</c:f>
              <c:strCache>
                <c:ptCount val="7"/>
                <c:pt idx="0">
                  <c:v>Staff Salaries</c:v>
                </c:pt>
                <c:pt idx="1">
                  <c:v>Program/Activity Costs</c:v>
                </c:pt>
                <c:pt idx="2">
                  <c:v>Drugs &amp; Medical Supplies</c:v>
                </c:pt>
                <c:pt idx="3">
                  <c:v>Facility Maintenance (Overhead)</c:v>
                </c:pt>
                <c:pt idx="4">
                  <c:v>Utilities (Power, Water)</c:v>
                </c:pt>
                <c:pt idx="5">
                  <c:v>Capital Projects/Equipment</c:v>
                </c:pt>
                <c:pt idx="6">
                  <c:v>Other (Specify)Facility Maintenance (CAPEX)</c:v>
                </c:pt>
              </c:strCache>
            </c:strRef>
          </c:cat>
          <c:val>
            <c:numRef>
              <c:f>Sheet1!$C$54:$C$60</c:f>
              <c:numCache>
                <c:formatCode>_(* #,##0.00_);_(* \(#,##0.00\);_(* "-"??_);_(@_)</c:formatCode>
                <c:ptCount val="7"/>
                <c:pt idx="0">
                  <c:v>14227538357</c:v>
                </c:pt>
                <c:pt idx="1">
                  <c:v>321779066</c:v>
                </c:pt>
                <c:pt idx="2">
                  <c:v>35700000</c:v>
                </c:pt>
                <c:pt idx="3">
                  <c:v>100000000</c:v>
                </c:pt>
                <c:pt idx="4">
                  <c:v>30000000</c:v>
                </c:pt>
                <c:pt idx="5">
                  <c:v>1879580543</c:v>
                </c:pt>
                <c:pt idx="6">
                  <c:v>475000000</c:v>
                </c:pt>
              </c:numCache>
            </c:numRef>
          </c:val>
          <c:extLst>
            <c:ext xmlns:c16="http://schemas.microsoft.com/office/drawing/2014/chart" uri="{C3380CC4-5D6E-409C-BE32-E72D297353CC}">
              <c16:uniqueId val="{0000000E-3119-48D1-BD17-3B840E2292B7}"/>
            </c:ext>
          </c:extLst>
        </c:ser>
        <c:dLbls>
          <c:showLegendKey val="0"/>
          <c:showVal val="0"/>
          <c:showCatName val="0"/>
          <c:showSerName val="0"/>
          <c:showPercent val="0"/>
          <c:showBubbleSize val="0"/>
          <c:showLeaderLines val="1"/>
        </c:dLbls>
        <c:firstSliceAng val="0"/>
        <c:holeSize val="59"/>
      </c:doughnutChart>
      <c:spPr>
        <a:noFill/>
        <a:ln>
          <a:noFill/>
        </a:ln>
        <a:effectLst/>
      </c:spPr>
    </c:plotArea>
    <c:legend>
      <c:legendPos val="b"/>
      <c:layout>
        <c:manualLayout>
          <c:xMode val="edge"/>
          <c:yMode val="edge"/>
          <c:x val="4.2753499562554684E-2"/>
          <c:y val="0.14062117235345578"/>
          <c:w val="0.33671522309711288"/>
          <c:h val="0.859378827646544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G"/>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Staff</a:t>
            </a:r>
            <a:r>
              <a:rPr lang="en-GB" b="1" baseline="0"/>
              <a:t> salary</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Sheet1!$C$187:$C$190</c:f>
              <c:numCache>
                <c:formatCode>General</c:formatCode>
                <c:ptCount val="4"/>
                <c:pt idx="0">
                  <c:v>2021</c:v>
                </c:pt>
                <c:pt idx="1">
                  <c:v>2022</c:v>
                </c:pt>
                <c:pt idx="2">
                  <c:v>2023</c:v>
                </c:pt>
                <c:pt idx="3">
                  <c:v>2024</c:v>
                </c:pt>
              </c:numCache>
            </c:numRef>
          </c:cat>
          <c:val>
            <c:numRef>
              <c:f>Sheet1!$D$187:$D$190</c:f>
              <c:numCache>
                <c:formatCode>_(* #,##0.00_);_(* \(#,##0.00\);_(* "-"??_);_(@_)</c:formatCode>
                <c:ptCount val="4"/>
                <c:pt idx="0">
                  <c:v>9073429405</c:v>
                </c:pt>
                <c:pt idx="1">
                  <c:v>7557375793.29</c:v>
                </c:pt>
                <c:pt idx="2">
                  <c:v>9502667917</c:v>
                </c:pt>
                <c:pt idx="3">
                  <c:v>14227538357</c:v>
                </c:pt>
              </c:numCache>
            </c:numRef>
          </c:val>
          <c:smooth val="0"/>
          <c:extLst>
            <c:ext xmlns:c16="http://schemas.microsoft.com/office/drawing/2014/chart" uri="{C3380CC4-5D6E-409C-BE32-E72D297353CC}">
              <c16:uniqueId val="{00000000-62A2-425F-930A-741FD0C99C3C}"/>
            </c:ext>
          </c:extLst>
        </c:ser>
        <c:dLbls>
          <c:dLblPos val="t"/>
          <c:showLegendKey val="0"/>
          <c:showVal val="1"/>
          <c:showCatName val="0"/>
          <c:showSerName val="0"/>
          <c:showPercent val="0"/>
          <c:showBubbleSize val="0"/>
        </c:dLbls>
        <c:smooth val="0"/>
        <c:axId val="155381840"/>
        <c:axId val="155385680"/>
      </c:lineChart>
      <c:catAx>
        <c:axId val="15538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55385680"/>
        <c:crosses val="autoZero"/>
        <c:auto val="1"/>
        <c:lblAlgn val="ctr"/>
        <c:lblOffset val="100"/>
        <c:noMultiLvlLbl val="0"/>
      </c:catAx>
      <c:valAx>
        <c:axId val="15538568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553818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Program/Activity</a:t>
            </a:r>
            <a:r>
              <a:rPr lang="en-GB" b="1" baseline="0"/>
              <a:t> cost</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Sheet1!$C$193:$C$196</c:f>
              <c:numCache>
                <c:formatCode>General</c:formatCode>
                <c:ptCount val="4"/>
                <c:pt idx="0">
                  <c:v>2021</c:v>
                </c:pt>
                <c:pt idx="1">
                  <c:v>2022</c:v>
                </c:pt>
                <c:pt idx="2">
                  <c:v>2023</c:v>
                </c:pt>
                <c:pt idx="3">
                  <c:v>2024</c:v>
                </c:pt>
              </c:numCache>
            </c:numRef>
          </c:cat>
          <c:val>
            <c:numRef>
              <c:f>Sheet1!$D$193:$D$196</c:f>
              <c:numCache>
                <c:formatCode>_(* #,##0.00_);_(* \(#,##0.00\);_(* "-"??_);_(@_)</c:formatCode>
                <c:ptCount val="4"/>
                <c:pt idx="0">
                  <c:v>537890361.90999997</c:v>
                </c:pt>
                <c:pt idx="1">
                  <c:v>537890361.90999997</c:v>
                </c:pt>
                <c:pt idx="2">
                  <c:v>446056926</c:v>
                </c:pt>
                <c:pt idx="3">
                  <c:v>321779066</c:v>
                </c:pt>
              </c:numCache>
            </c:numRef>
          </c:val>
          <c:smooth val="0"/>
          <c:extLst>
            <c:ext xmlns:c16="http://schemas.microsoft.com/office/drawing/2014/chart" uri="{C3380CC4-5D6E-409C-BE32-E72D297353CC}">
              <c16:uniqueId val="{00000000-2B5C-4924-B702-E52628DF411D}"/>
            </c:ext>
          </c:extLst>
        </c:ser>
        <c:dLbls>
          <c:dLblPos val="t"/>
          <c:showLegendKey val="0"/>
          <c:showVal val="1"/>
          <c:showCatName val="0"/>
          <c:showSerName val="0"/>
          <c:showPercent val="0"/>
          <c:showBubbleSize val="0"/>
        </c:dLbls>
        <c:smooth val="0"/>
        <c:axId val="1997014640"/>
        <c:axId val="1997017040"/>
      </c:lineChart>
      <c:catAx>
        <c:axId val="199701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Tw Cen MT" panose="020B0602020104020603" pitchFamily="34" charset="0"/>
                <a:ea typeface="+mn-ea"/>
                <a:cs typeface="+mn-cs"/>
              </a:defRPr>
            </a:pPr>
            <a:endParaRPr lang="en-NG"/>
          </a:p>
        </c:txPr>
        <c:crossAx val="1997017040"/>
        <c:crosses val="autoZero"/>
        <c:auto val="1"/>
        <c:lblAlgn val="ctr"/>
        <c:lblOffset val="100"/>
        <c:noMultiLvlLbl val="0"/>
      </c:catAx>
      <c:valAx>
        <c:axId val="1997017040"/>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1997014640"/>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Drugs</a:t>
            </a:r>
            <a:r>
              <a:rPr lang="en-GB" b="1" baseline="0"/>
              <a:t> &amp; Medical supplies</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Tw Cen MT" panose="020B0602020104020603" pitchFamily="34" charset="0"/>
                    <a:ea typeface="+mn-ea"/>
                    <a:cs typeface="+mn-cs"/>
                  </a:defRPr>
                </a:pPr>
                <a:endParaRPr lang="en-NG"/>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Sheet1!$C$199:$C$202</c:f>
              <c:numCache>
                <c:formatCode>General</c:formatCode>
                <c:ptCount val="4"/>
                <c:pt idx="0">
                  <c:v>2021</c:v>
                </c:pt>
                <c:pt idx="1">
                  <c:v>2022</c:v>
                </c:pt>
                <c:pt idx="2">
                  <c:v>2023</c:v>
                </c:pt>
                <c:pt idx="3">
                  <c:v>2024</c:v>
                </c:pt>
              </c:numCache>
            </c:numRef>
          </c:cat>
          <c:val>
            <c:numRef>
              <c:f>Sheet1!$D$199:$D$202</c:f>
              <c:numCache>
                <c:formatCode>_(* #,##0.00_);_(* \(#,##0.00\);_(* "-"??_);_(@_)</c:formatCode>
                <c:ptCount val="4"/>
                <c:pt idx="0">
                  <c:v>70000000</c:v>
                </c:pt>
                <c:pt idx="1">
                  <c:v>70000000</c:v>
                </c:pt>
                <c:pt idx="2">
                  <c:v>69050000</c:v>
                </c:pt>
                <c:pt idx="3">
                  <c:v>35700000</c:v>
                </c:pt>
              </c:numCache>
            </c:numRef>
          </c:val>
          <c:smooth val="0"/>
          <c:extLst>
            <c:ext xmlns:c16="http://schemas.microsoft.com/office/drawing/2014/chart" uri="{C3380CC4-5D6E-409C-BE32-E72D297353CC}">
              <c16:uniqueId val="{00000000-602B-44C9-B5D4-7E86E79B17B5}"/>
            </c:ext>
          </c:extLst>
        </c:ser>
        <c:dLbls>
          <c:dLblPos val="t"/>
          <c:showLegendKey val="0"/>
          <c:showVal val="1"/>
          <c:showCatName val="0"/>
          <c:showSerName val="0"/>
          <c:showPercent val="0"/>
          <c:showBubbleSize val="0"/>
        </c:dLbls>
        <c:smooth val="0"/>
        <c:axId val="2108408064"/>
        <c:axId val="2108408544"/>
      </c:lineChart>
      <c:catAx>
        <c:axId val="210840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2108408544"/>
        <c:crosses val="autoZero"/>
        <c:auto val="1"/>
        <c:lblAlgn val="ctr"/>
        <c:lblOffset val="100"/>
        <c:noMultiLvlLbl val="0"/>
      </c:catAx>
      <c:valAx>
        <c:axId val="2108408544"/>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G"/>
          </a:p>
        </c:txPr>
        <c:crossAx val="2108408064"/>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NG"/>
              </a:p>
            </c:txPr>
          </c:dispUnitsLbl>
        </c:dispUnits>
      </c:valAx>
      <c:spPr>
        <a:noFill/>
        <a:ln>
          <a:noFill/>
        </a:ln>
        <a:effectLst/>
      </c:spPr>
    </c:plotArea>
    <c:plotVisOnly val="1"/>
    <c:dispBlanksAs val="gap"/>
    <c:showDLblsOverMax val="0"/>
  </c:chart>
  <c:spPr>
    <a:noFill/>
    <a:ln>
      <a:noFill/>
    </a:ln>
    <a:effectLst/>
  </c:spPr>
  <c:txPr>
    <a:bodyPr/>
    <a:lstStyle/>
    <a:p>
      <a:pPr>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1_3" csCatId="accent1" phldr="1"/>
      <dgm:spPr/>
      <dgm:t>
        <a:bodyPr/>
        <a:lstStyle/>
        <a:p>
          <a:endParaRPr lang="en-NG"/>
        </a:p>
      </dgm:t>
    </dgm:pt>
    <dgm:pt modelId="{805B3E8B-29E0-4B0E-A396-137E4D76F4F6}">
      <dgm:prSet custT="1"/>
      <dgm:spPr/>
      <dgm:t>
        <a:bodyPr/>
        <a:lstStyle/>
        <a:p>
          <a:r>
            <a:rPr lang="en-GB" sz="1100">
              <a:latin typeface="Tw Cen MT"/>
            </a:rPr>
            <a:t>Notification (Call-Circular) letter from the SMBP</a:t>
          </a:r>
          <a:endParaRPr lang="en-NG" sz="1100">
            <a:latin typeface="Tw Cen MT"/>
          </a:endParaRPr>
        </a:p>
      </dgm:t>
    </dgm:pt>
    <dgm:pt modelId="{3ECC1BEA-CFC1-41A4-B0EF-D2D28B1EDF96}" type="parTrans" cxnId="{7E3C2A17-1297-4AC4-B105-B69897EE4E12}">
      <dgm:prSet/>
      <dgm:spPr/>
      <dgm:t>
        <a:bodyPr/>
        <a:lstStyle/>
        <a:p>
          <a:endParaRPr lang="en-NG" sz="1400">
            <a:latin typeface="Tw Cen MT" panose="020B0602020104020603" pitchFamily="34" charset="0"/>
          </a:endParaRPr>
        </a:p>
      </dgm:t>
    </dgm:pt>
    <dgm:pt modelId="{687B3302-2B25-4D36-AF1F-879A98E3157B}" type="sibTrans" cxnId="{7E3C2A17-1297-4AC4-B105-B69897EE4E12}">
      <dgm:prSet/>
      <dgm:spPr/>
      <dgm:t>
        <a:bodyPr/>
        <a:lstStyle/>
        <a:p>
          <a:endParaRPr lang="en-NG" sz="1400">
            <a:latin typeface="Tw Cen MT" panose="020B0602020104020603" pitchFamily="34" charset="0"/>
          </a:endParaRPr>
        </a:p>
      </dgm:t>
    </dgm:pt>
    <dgm:pt modelId="{E648210A-B9BB-4868-B061-FC1E7AB3181A}">
      <dgm:prSet custT="1"/>
      <dgm:spPr/>
      <dgm:t>
        <a:bodyPr/>
        <a:lstStyle/>
        <a:p>
          <a:r>
            <a:rPr lang="en-GB" sz="1100">
              <a:latin typeface="Tw Cen MT"/>
            </a:rPr>
            <a:t>Each unit, department and program prepares a budget</a:t>
          </a:r>
          <a:endParaRPr lang="en-NG" sz="1100">
            <a:latin typeface="Tw Cen MT"/>
          </a:endParaRPr>
        </a:p>
      </dgm:t>
    </dgm:pt>
    <dgm:pt modelId="{388B0C8F-62BB-4E2B-B705-EFEF2FF62329}" type="parTrans" cxnId="{6818B30F-5BF1-42C6-9393-FFB08B950CA5}">
      <dgm:prSet/>
      <dgm:spPr/>
      <dgm:t>
        <a:bodyPr/>
        <a:lstStyle/>
        <a:p>
          <a:endParaRPr lang="en-NG" sz="1400">
            <a:latin typeface="Tw Cen MT" panose="020B0602020104020603" pitchFamily="34" charset="0"/>
          </a:endParaRPr>
        </a:p>
      </dgm:t>
    </dgm:pt>
    <dgm:pt modelId="{B5EB100B-5904-4F16-9026-A4F4A081407A}" type="sibTrans" cxnId="{6818B30F-5BF1-42C6-9393-FFB08B950CA5}">
      <dgm:prSet/>
      <dgm:spPr/>
      <dgm:t>
        <a:bodyPr/>
        <a:lstStyle/>
        <a:p>
          <a:endParaRPr lang="en-NG" sz="1400">
            <a:latin typeface="Tw Cen MT" panose="020B0602020104020603" pitchFamily="34" charset="0"/>
          </a:endParaRPr>
        </a:p>
      </dgm:t>
    </dgm:pt>
    <dgm:pt modelId="{C31BDDDB-F00D-4262-A87E-CEF27299ED8A}">
      <dgm:prSet custT="1"/>
      <dgm:spPr/>
      <dgm:t>
        <a:bodyPr/>
        <a:lstStyle/>
        <a:p>
          <a:pPr rtl="0"/>
          <a:r>
            <a:rPr lang="en-GB" sz="1100">
              <a:latin typeface="Tw Cen MT"/>
            </a:rPr>
            <a:t>Consolidated budget submitted to the SMOH </a:t>
          </a:r>
          <a:endParaRPr lang="en-NG" sz="1100">
            <a:latin typeface="Tw Cen MT" panose="020B0602020104020603" pitchFamily="34" charset="0"/>
          </a:endParaRPr>
        </a:p>
      </dgm:t>
    </dgm:pt>
    <dgm:pt modelId="{7A2F58B4-8B80-46E9-8AA3-5D5AA72A9AD5}" type="parTrans" cxnId="{E112E4F8-A803-4E27-9D75-9623B0B49CB0}">
      <dgm:prSet/>
      <dgm:spPr/>
      <dgm:t>
        <a:bodyPr/>
        <a:lstStyle/>
        <a:p>
          <a:endParaRPr lang="en-NG" sz="1400">
            <a:latin typeface="Tw Cen MT" panose="020B0602020104020603" pitchFamily="34" charset="0"/>
          </a:endParaRPr>
        </a:p>
      </dgm:t>
    </dgm:pt>
    <dgm:pt modelId="{B0539CF8-D51F-4386-9F54-92993A6837FD}" type="sibTrans" cxnId="{E112E4F8-A803-4E27-9D75-9623B0B49CB0}">
      <dgm:prSet/>
      <dgm:spPr/>
      <dgm:t>
        <a:bodyPr/>
        <a:lstStyle/>
        <a:p>
          <a:endParaRPr lang="en-NG" sz="1400">
            <a:latin typeface="Tw Cen MT" panose="020B0602020104020603" pitchFamily="34" charset="0"/>
          </a:endParaRPr>
        </a:p>
      </dgm:t>
    </dgm:pt>
    <dgm:pt modelId="{E28B4B3B-C470-40F7-9EA8-22A3BAE1F6F9}">
      <dgm:prSet custT="1"/>
      <dgm:spPr/>
      <dgm:t>
        <a:bodyPr/>
        <a:lstStyle/>
        <a:p>
          <a:r>
            <a:rPr lang="en-GB" sz="1100">
              <a:latin typeface="Tw Cen MT"/>
            </a:rPr>
            <a:t>SMOH holds budget discussion with SMBP</a:t>
          </a:r>
          <a:endParaRPr lang="en-NG" sz="1100">
            <a:latin typeface="Tw Cen MT"/>
          </a:endParaRPr>
        </a:p>
      </dgm:t>
    </dgm:pt>
    <dgm:pt modelId="{52BFA75E-BE0B-4690-A99E-21021DD7FFA7}" type="parTrans" cxnId="{B6CDFEC6-CEA3-4E48-95C4-88120EE7354A}">
      <dgm:prSet/>
      <dgm:spPr/>
      <dgm:t>
        <a:bodyPr/>
        <a:lstStyle/>
        <a:p>
          <a:endParaRPr lang="en-NG" sz="1400">
            <a:latin typeface="Tw Cen MT" panose="020B0602020104020603" pitchFamily="34" charset="0"/>
          </a:endParaRPr>
        </a:p>
      </dgm:t>
    </dgm:pt>
    <dgm:pt modelId="{2887BB7F-1643-4AFD-BDDE-1966D160FBB1}" type="sibTrans" cxnId="{B6CDFEC6-CEA3-4E48-95C4-88120EE7354A}">
      <dgm:prSet/>
      <dgm:spPr/>
      <dgm:t>
        <a:bodyPr/>
        <a:lstStyle/>
        <a:p>
          <a:endParaRPr lang="en-NG" sz="1400">
            <a:latin typeface="Tw Cen MT" panose="020B0602020104020603" pitchFamily="34" charset="0"/>
          </a:endParaRPr>
        </a:p>
      </dgm:t>
    </dgm:pt>
    <dgm:pt modelId="{0BA041ED-50A0-4119-BE7F-FE07B5BC3934}">
      <dgm:prSet custT="1"/>
      <dgm:spPr/>
      <dgm:t>
        <a:bodyPr/>
        <a:lstStyle/>
        <a:p>
          <a:r>
            <a:rPr lang="en-GB" sz="1100">
              <a:latin typeface="Tw Cen MT"/>
            </a:rPr>
            <a:t>Budget defence at the SHOA followed by investigation</a:t>
          </a:r>
          <a:endParaRPr lang="en-NG" sz="1100">
            <a:latin typeface="Tw Cen MT"/>
          </a:endParaRPr>
        </a:p>
      </dgm:t>
    </dgm:pt>
    <dgm:pt modelId="{60513C51-8202-42EC-A945-03D2D3953E75}" type="parTrans" cxnId="{4BD291B6-AC46-4DED-8BB4-51990C58D44D}">
      <dgm:prSet/>
      <dgm:spPr/>
      <dgm:t>
        <a:bodyPr/>
        <a:lstStyle/>
        <a:p>
          <a:endParaRPr lang="en-NG" sz="1400">
            <a:latin typeface="Tw Cen MT" panose="020B0602020104020603" pitchFamily="34" charset="0"/>
          </a:endParaRPr>
        </a:p>
      </dgm:t>
    </dgm:pt>
    <dgm:pt modelId="{DBBA3357-C78A-4818-8A8E-2340C606ECF3}" type="sibTrans" cxnId="{4BD291B6-AC46-4DED-8BB4-51990C58D44D}">
      <dgm:prSet/>
      <dgm:spPr/>
      <dgm:t>
        <a:bodyPr/>
        <a:lstStyle/>
        <a:p>
          <a:endParaRPr lang="en-NG" sz="1400">
            <a:latin typeface="Tw Cen MT" panose="020B0602020104020603" pitchFamily="34" charset="0"/>
          </a:endParaRPr>
        </a:p>
      </dgm:t>
    </dgm:pt>
    <dgm:pt modelId="{28E5C7D2-4F57-4CF5-A1DB-09EE58AC6C45}">
      <dgm:prSet custT="1"/>
      <dgm:spPr/>
      <dgm:t>
        <a:bodyPr/>
        <a:lstStyle/>
        <a:p>
          <a:r>
            <a:rPr lang="en-GB" sz="1100">
              <a:latin typeface="Tw Cen MT"/>
            </a:rPr>
            <a:t>Budget approval</a:t>
          </a:r>
          <a:endParaRPr lang="en-NG" sz="1100">
            <a:latin typeface="Tw Cen MT"/>
          </a:endParaRPr>
        </a:p>
      </dgm:t>
    </dgm:pt>
    <dgm:pt modelId="{0184E7FA-2FE8-46AC-8115-167A90B0B5DF}" type="parTrans" cxnId="{46B7DC65-43EA-4889-8DE4-71AB67466371}">
      <dgm:prSet/>
      <dgm:spPr/>
      <dgm:t>
        <a:bodyPr/>
        <a:lstStyle/>
        <a:p>
          <a:endParaRPr lang="en-NG" sz="1400">
            <a:latin typeface="Tw Cen MT" panose="020B0602020104020603" pitchFamily="34" charset="0"/>
          </a:endParaRPr>
        </a:p>
      </dgm:t>
    </dgm:pt>
    <dgm:pt modelId="{119D5C2F-0BE6-45A3-9013-57CD9C3627DF}" type="sibTrans" cxnId="{46B7DC65-43EA-4889-8DE4-71AB67466371}">
      <dgm:prSet/>
      <dgm:spPr/>
      <dgm:t>
        <a:bodyPr/>
        <a:lstStyle/>
        <a:p>
          <a:endParaRPr lang="en-NG" sz="14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dgm:spPr/>
    </dgm:pt>
    <dgm:pt modelId="{BB9B373E-CE9C-4BF0-883A-5B50A6A12609}" type="pres">
      <dgm:prSet presAssocID="{BC1F975F-7648-4668-8E4E-A2424C4000EA}" presName="points" presStyleCnt="0"/>
      <dgm:spPr/>
    </dgm:pt>
    <dgm:pt modelId="{9A1459D7-9916-4D1A-A517-CD531A546948}" type="pres">
      <dgm:prSet presAssocID="{805B3E8B-29E0-4B0E-A396-137E4D76F4F6}" presName="compositeA" presStyleCnt="0"/>
      <dgm:spPr/>
    </dgm:pt>
    <dgm:pt modelId="{BBFD48E0-5912-4D8B-A3C0-4D8C81731C44}" type="pres">
      <dgm:prSet presAssocID="{805B3E8B-29E0-4B0E-A396-137E4D76F4F6}" presName="textA" presStyleLbl="revTx" presStyleIdx="0" presStyleCnt="6">
        <dgm:presLayoutVars>
          <dgm:bulletEnabled val="1"/>
        </dgm:presLayoutVars>
      </dgm:prSet>
      <dgm:spPr/>
    </dgm:pt>
    <dgm:pt modelId="{EB79A2C2-94B0-4027-9423-E1EDF14844C2}" type="pres">
      <dgm:prSet presAssocID="{805B3E8B-29E0-4B0E-A396-137E4D76F4F6}" presName="circleA" presStyleLbl="node1" presStyleIdx="0" presStyleCnt="6"/>
      <dgm:spPr/>
    </dgm:pt>
    <dgm:pt modelId="{C4E651F5-167B-4781-84D7-92F29A174012}" type="pres">
      <dgm:prSet presAssocID="{805B3E8B-29E0-4B0E-A396-137E4D76F4F6}" presName="spaceA" presStyleCnt="0"/>
      <dgm:spPr/>
    </dgm:pt>
    <dgm:pt modelId="{1FAD029B-8232-4A1F-86E8-4EB3E368A601}" type="pres">
      <dgm:prSet presAssocID="{687B3302-2B25-4D36-AF1F-879A98E3157B}" presName="space" presStyleCnt="0"/>
      <dgm:spPr/>
    </dgm:pt>
    <dgm:pt modelId="{57C028CB-F9B8-42BE-AE70-5B7AAB87ADB7}" type="pres">
      <dgm:prSet presAssocID="{E648210A-B9BB-4868-B061-FC1E7AB3181A}" presName="compositeB" presStyleCnt="0"/>
      <dgm:spPr/>
    </dgm:pt>
    <dgm:pt modelId="{2216E6B2-70FB-490F-A0F0-D16E54C94F49}" type="pres">
      <dgm:prSet presAssocID="{E648210A-B9BB-4868-B061-FC1E7AB3181A}" presName="textB" presStyleLbl="revTx" presStyleIdx="1" presStyleCnt="6">
        <dgm:presLayoutVars>
          <dgm:bulletEnabled val="1"/>
        </dgm:presLayoutVars>
      </dgm:prSet>
      <dgm:spPr/>
    </dgm:pt>
    <dgm:pt modelId="{7D2AB675-B78E-4E25-937A-BA2718A56402}" type="pres">
      <dgm:prSet presAssocID="{E648210A-B9BB-4868-B061-FC1E7AB3181A}" presName="circleB" presStyleLbl="node1" presStyleIdx="1" presStyleCnt="6"/>
      <dgm:spPr/>
    </dgm:pt>
    <dgm:pt modelId="{1211DF10-5FD8-42DB-BF0E-F656B383F5D1}" type="pres">
      <dgm:prSet presAssocID="{E648210A-B9BB-4868-B061-FC1E7AB3181A}" presName="spaceB" presStyleCnt="0"/>
      <dgm:spPr/>
    </dgm:pt>
    <dgm:pt modelId="{30DD6432-C628-4469-A418-CF42FED586C1}" type="pres">
      <dgm:prSet presAssocID="{B5EB100B-5904-4F16-9026-A4F4A081407A}" presName="space" presStyleCnt="0"/>
      <dgm:spPr/>
    </dgm:pt>
    <dgm:pt modelId="{F17FBABE-EF04-4FA8-9177-A87A519ABC6E}" type="pres">
      <dgm:prSet presAssocID="{C31BDDDB-F00D-4262-A87E-CEF27299ED8A}" presName="compositeA" presStyleCnt="0"/>
      <dgm:spPr/>
    </dgm:pt>
    <dgm:pt modelId="{ADFC69BF-3FC2-4A07-9518-FBB6176D31B9}" type="pres">
      <dgm:prSet presAssocID="{C31BDDDB-F00D-4262-A87E-CEF27299ED8A}" presName="textA" presStyleLbl="revTx" presStyleIdx="2" presStyleCnt="6">
        <dgm:presLayoutVars>
          <dgm:bulletEnabled val="1"/>
        </dgm:presLayoutVars>
      </dgm:prSet>
      <dgm:spPr/>
    </dgm:pt>
    <dgm:pt modelId="{BCD6DE50-92ED-4829-B8F2-6998E8A06F9B}" type="pres">
      <dgm:prSet presAssocID="{C31BDDDB-F00D-4262-A87E-CEF27299ED8A}" presName="circleA" presStyleLbl="node1" presStyleIdx="2" presStyleCnt="6"/>
      <dgm:spPr/>
    </dgm:pt>
    <dgm:pt modelId="{BB70E22F-D4ED-4367-996C-5D79C04555BA}" type="pres">
      <dgm:prSet presAssocID="{C31BDDDB-F00D-4262-A87E-CEF27299ED8A}" presName="spaceA" presStyleCnt="0"/>
      <dgm:spPr/>
    </dgm:pt>
    <dgm:pt modelId="{8CFDE339-71F0-47C0-A8A1-6F649B2A4400}" type="pres">
      <dgm:prSet presAssocID="{B0539CF8-D51F-4386-9F54-92993A6837FD}" presName="space" presStyleCnt="0"/>
      <dgm:spPr/>
    </dgm:pt>
    <dgm:pt modelId="{78E5B4E8-7D19-4773-A4FD-0C1CD2B940DB}" type="pres">
      <dgm:prSet presAssocID="{E28B4B3B-C470-40F7-9EA8-22A3BAE1F6F9}" presName="compositeB" presStyleCnt="0"/>
      <dgm:spPr/>
    </dgm:pt>
    <dgm:pt modelId="{2C592C4E-37EB-422E-A903-DC842EFBB4EF}" type="pres">
      <dgm:prSet presAssocID="{E28B4B3B-C470-40F7-9EA8-22A3BAE1F6F9}" presName="textB" presStyleLbl="revTx" presStyleIdx="3" presStyleCnt="6">
        <dgm:presLayoutVars>
          <dgm:bulletEnabled val="1"/>
        </dgm:presLayoutVars>
      </dgm:prSet>
      <dgm:spPr/>
    </dgm:pt>
    <dgm:pt modelId="{605B5F6F-E38C-4F57-86FB-4D7A76ADB532}" type="pres">
      <dgm:prSet presAssocID="{E28B4B3B-C470-40F7-9EA8-22A3BAE1F6F9}" presName="circleB" presStyleLbl="node1" presStyleIdx="3" presStyleCnt="6"/>
      <dgm:spPr/>
    </dgm:pt>
    <dgm:pt modelId="{5727466C-F404-4C50-9C2A-D87C3E595EA6}" type="pres">
      <dgm:prSet presAssocID="{E28B4B3B-C470-40F7-9EA8-22A3BAE1F6F9}" presName="spaceB" presStyleCnt="0"/>
      <dgm:spPr/>
    </dgm:pt>
    <dgm:pt modelId="{F0C5A7A2-7679-4265-82F8-B89C4675F5AF}" type="pres">
      <dgm:prSet presAssocID="{2887BB7F-1643-4AFD-BDDE-1966D160FBB1}" presName="space" presStyleCnt="0"/>
      <dgm:spPr/>
    </dgm:pt>
    <dgm:pt modelId="{F037E9BB-4EA9-4577-9E7B-7504AB70E53E}" type="pres">
      <dgm:prSet presAssocID="{0BA041ED-50A0-4119-BE7F-FE07B5BC3934}" presName="compositeA" presStyleCnt="0"/>
      <dgm:spPr/>
    </dgm:pt>
    <dgm:pt modelId="{50E69B1A-F473-42CE-AD22-0FE217B98D4E}" type="pres">
      <dgm:prSet presAssocID="{0BA041ED-50A0-4119-BE7F-FE07B5BC3934}" presName="textA" presStyleLbl="revTx" presStyleIdx="4" presStyleCnt="6">
        <dgm:presLayoutVars>
          <dgm:bulletEnabled val="1"/>
        </dgm:presLayoutVars>
      </dgm:prSet>
      <dgm:spPr/>
    </dgm:pt>
    <dgm:pt modelId="{0EB8722F-4416-47C6-B08F-34BD2D09CBEA}" type="pres">
      <dgm:prSet presAssocID="{0BA041ED-50A0-4119-BE7F-FE07B5BC3934}" presName="circleA" presStyleLbl="node1" presStyleIdx="4" presStyleCnt="6"/>
      <dgm:spPr/>
    </dgm:pt>
    <dgm:pt modelId="{AA22EC08-16F3-4D7B-9CB5-F0BED3677B52}" type="pres">
      <dgm:prSet presAssocID="{0BA041ED-50A0-4119-BE7F-FE07B5BC3934}" presName="spaceA" presStyleCnt="0"/>
      <dgm:spPr/>
    </dgm:pt>
    <dgm:pt modelId="{C2E61089-E6BF-4B0D-A856-E68DC4842F3E}" type="pres">
      <dgm:prSet presAssocID="{DBBA3357-C78A-4818-8A8E-2340C606ECF3}" presName="space" presStyleCnt="0"/>
      <dgm:spPr/>
    </dgm:pt>
    <dgm:pt modelId="{7AAF6D35-7AA2-4823-8DDE-A28C2C60C216}" type="pres">
      <dgm:prSet presAssocID="{28E5C7D2-4F57-4CF5-A1DB-09EE58AC6C45}" presName="compositeB" presStyleCnt="0"/>
      <dgm:spPr/>
    </dgm:pt>
    <dgm:pt modelId="{5FB49386-1A47-46C5-87C7-BD79A89EDDDA}" type="pres">
      <dgm:prSet presAssocID="{28E5C7D2-4F57-4CF5-A1DB-09EE58AC6C45}" presName="textB" presStyleLbl="revTx" presStyleIdx="5" presStyleCnt="6">
        <dgm:presLayoutVars>
          <dgm:bulletEnabled val="1"/>
        </dgm:presLayoutVars>
      </dgm:prSet>
      <dgm:spPr/>
    </dgm:pt>
    <dgm:pt modelId="{4E7194E4-E0BB-410D-A74E-4A87050061D0}" type="pres">
      <dgm:prSet presAssocID="{28E5C7D2-4F57-4CF5-A1DB-09EE58AC6C45}" presName="circleB" presStyleLbl="node1" presStyleIdx="5" presStyleCnt="6"/>
      <dgm:spPr/>
    </dgm:pt>
    <dgm:pt modelId="{0A7D59E8-F4C1-4BC8-B1E9-BDA2D5FB9672}" type="pres">
      <dgm:prSet presAssocID="{28E5C7D2-4F57-4CF5-A1DB-09EE58AC6C45}" presName="spaceB" presStyleCnt="0"/>
      <dgm:spPr/>
    </dgm:pt>
  </dgm:ptLst>
  <dgm:cxnLst>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B8D06A2A-81F6-4EEA-A7A3-878BECCAFEFD}" type="presOf" srcId="{28E5C7D2-4F57-4CF5-A1DB-09EE58AC6C45}" destId="{5FB49386-1A47-46C5-87C7-BD79A89EDDDA}" srcOrd="0" destOrd="0" presId="urn:microsoft.com/office/officeart/2005/8/layout/hProcess11"/>
    <dgm:cxn modelId="{2B39243B-D2EB-46BD-BE1A-1419A1043E22}" type="presOf" srcId="{C31BDDDB-F00D-4262-A87E-CEF27299ED8A}" destId="{ADFC69BF-3FC2-4A07-9518-FBB6176D31B9}" srcOrd="0" destOrd="0" presId="urn:microsoft.com/office/officeart/2005/8/layout/hProcess11"/>
    <dgm:cxn modelId="{46B7DC65-43EA-4889-8DE4-71AB67466371}" srcId="{BC1F975F-7648-4668-8E4E-A2424C4000EA}" destId="{28E5C7D2-4F57-4CF5-A1DB-09EE58AC6C45}" srcOrd="5" destOrd="0" parTransId="{0184E7FA-2FE8-46AC-8115-167A90B0B5DF}" sibTransId="{119D5C2F-0BE6-45A3-9013-57CD9C3627DF}"/>
    <dgm:cxn modelId="{EC1DB169-7A2C-41BD-A847-B2C3FEFCE483}" type="presOf" srcId="{E28B4B3B-C470-40F7-9EA8-22A3BAE1F6F9}" destId="{2C592C4E-37EB-422E-A903-DC842EFBB4EF}" srcOrd="0" destOrd="0" presId="urn:microsoft.com/office/officeart/2005/8/layout/hProcess11"/>
    <dgm:cxn modelId="{48675B6A-F4E3-4FA9-A87A-993127661A8E}" type="presOf" srcId="{BC1F975F-7648-4668-8E4E-A2424C4000EA}" destId="{48289A66-1588-4C64-92A6-49C003D46303}" srcOrd="0" destOrd="0" presId="urn:microsoft.com/office/officeart/2005/8/layout/hProcess11"/>
    <dgm:cxn modelId="{E83B9151-113B-4F8D-A718-EE1078F99DBD}" type="presOf" srcId="{E648210A-B9BB-4868-B061-FC1E7AB3181A}" destId="{2216E6B2-70FB-490F-A0F0-D16E54C94F49}" srcOrd="0" destOrd="0" presId="urn:microsoft.com/office/officeart/2005/8/layout/hProcess11"/>
    <dgm:cxn modelId="{A6407D52-5E9A-4370-9176-3BD7CA70F603}" type="presOf" srcId="{805B3E8B-29E0-4B0E-A396-137E4D76F4F6}" destId="{BBFD48E0-5912-4D8B-A3C0-4D8C81731C44}" srcOrd="0" destOrd="0" presId="urn:microsoft.com/office/officeart/2005/8/layout/hProcess11"/>
    <dgm:cxn modelId="{4BD291B6-AC46-4DED-8BB4-51990C58D44D}" srcId="{BC1F975F-7648-4668-8E4E-A2424C4000EA}" destId="{0BA041ED-50A0-4119-BE7F-FE07B5BC3934}" srcOrd="4" destOrd="0" parTransId="{60513C51-8202-42EC-A945-03D2D3953E75}" sibTransId="{DBBA3357-C78A-4818-8A8E-2340C606ECF3}"/>
    <dgm:cxn modelId="{18132FB7-E0C2-4D86-988C-2849A212C53D}" type="presOf" srcId="{0BA041ED-50A0-4119-BE7F-FE07B5BC3934}" destId="{50E69B1A-F473-42CE-AD22-0FE217B98D4E}" srcOrd="0" destOrd="0" presId="urn:microsoft.com/office/officeart/2005/8/layout/hProcess11"/>
    <dgm:cxn modelId="{B6CDFEC6-CEA3-4E48-95C4-88120EE7354A}" srcId="{BC1F975F-7648-4668-8E4E-A2424C4000EA}" destId="{E28B4B3B-C470-40F7-9EA8-22A3BAE1F6F9}" srcOrd="3" destOrd="0" parTransId="{52BFA75E-BE0B-4690-A99E-21021DD7FFA7}" sibTransId="{2887BB7F-1643-4AFD-BDDE-1966D160FBB1}"/>
    <dgm:cxn modelId="{E112E4F8-A803-4E27-9D75-9623B0B49CB0}" srcId="{BC1F975F-7648-4668-8E4E-A2424C4000EA}" destId="{C31BDDDB-F00D-4262-A87E-CEF27299ED8A}" srcOrd="2" destOrd="0" parTransId="{7A2F58B4-8B80-46E9-8AA3-5D5AA72A9AD5}" sibTransId="{B0539CF8-D51F-4386-9F54-92993A6837FD}"/>
    <dgm:cxn modelId="{CED7343C-12B2-481D-9437-A6CEA4CDFCAC}" type="presParOf" srcId="{48289A66-1588-4C64-92A6-49C003D46303}" destId="{3B7BDF08-45A1-4F9E-ABC6-FBC3A23EFE17}" srcOrd="0" destOrd="0" presId="urn:microsoft.com/office/officeart/2005/8/layout/hProcess11"/>
    <dgm:cxn modelId="{7D9EEA11-6FF2-4A4C-A50E-C26FB7FA9149}" type="presParOf" srcId="{48289A66-1588-4C64-92A6-49C003D46303}" destId="{BB9B373E-CE9C-4BF0-883A-5B50A6A12609}" srcOrd="1" destOrd="0" presId="urn:microsoft.com/office/officeart/2005/8/layout/hProcess11"/>
    <dgm:cxn modelId="{9E4EA9AB-6B59-480C-AF2B-00E64B7D80E3}" type="presParOf" srcId="{BB9B373E-CE9C-4BF0-883A-5B50A6A12609}" destId="{9A1459D7-9916-4D1A-A517-CD531A546948}" srcOrd="0" destOrd="0" presId="urn:microsoft.com/office/officeart/2005/8/layout/hProcess11"/>
    <dgm:cxn modelId="{AE1AB792-877D-43C7-BFE2-EAFD6A1F5F33}" type="presParOf" srcId="{9A1459D7-9916-4D1A-A517-CD531A546948}" destId="{BBFD48E0-5912-4D8B-A3C0-4D8C81731C44}" srcOrd="0" destOrd="0" presId="urn:microsoft.com/office/officeart/2005/8/layout/hProcess11"/>
    <dgm:cxn modelId="{4356ACEE-6A0D-4383-B11F-62386231A191}" type="presParOf" srcId="{9A1459D7-9916-4D1A-A517-CD531A546948}" destId="{EB79A2C2-94B0-4027-9423-E1EDF14844C2}" srcOrd="1" destOrd="0" presId="urn:microsoft.com/office/officeart/2005/8/layout/hProcess11"/>
    <dgm:cxn modelId="{491F2C28-7C69-4D73-ADBC-429D6C0EFF84}" type="presParOf" srcId="{9A1459D7-9916-4D1A-A517-CD531A546948}" destId="{C4E651F5-167B-4781-84D7-92F29A174012}" srcOrd="2" destOrd="0" presId="urn:microsoft.com/office/officeart/2005/8/layout/hProcess11"/>
    <dgm:cxn modelId="{86A1DD19-4A8C-46A4-B3A8-9C30CF0A1CBF}" type="presParOf" srcId="{BB9B373E-CE9C-4BF0-883A-5B50A6A12609}" destId="{1FAD029B-8232-4A1F-86E8-4EB3E368A601}" srcOrd="1" destOrd="0" presId="urn:microsoft.com/office/officeart/2005/8/layout/hProcess11"/>
    <dgm:cxn modelId="{D12E6403-3BDE-49B1-85B4-5BC8E12222D3}" type="presParOf" srcId="{BB9B373E-CE9C-4BF0-883A-5B50A6A12609}" destId="{57C028CB-F9B8-42BE-AE70-5B7AAB87ADB7}" srcOrd="2" destOrd="0" presId="urn:microsoft.com/office/officeart/2005/8/layout/hProcess11"/>
    <dgm:cxn modelId="{8C68D5F4-A80B-46A5-B2D8-4F81D34E9328}" type="presParOf" srcId="{57C028CB-F9B8-42BE-AE70-5B7AAB87ADB7}" destId="{2216E6B2-70FB-490F-A0F0-D16E54C94F49}" srcOrd="0" destOrd="0" presId="urn:microsoft.com/office/officeart/2005/8/layout/hProcess11"/>
    <dgm:cxn modelId="{06EB446B-A55D-4A9A-9F78-506194F47B55}" type="presParOf" srcId="{57C028CB-F9B8-42BE-AE70-5B7AAB87ADB7}" destId="{7D2AB675-B78E-4E25-937A-BA2718A56402}" srcOrd="1" destOrd="0" presId="urn:microsoft.com/office/officeart/2005/8/layout/hProcess11"/>
    <dgm:cxn modelId="{7C5E9DA8-FE33-4377-A7BA-A2215FCA36E5}" type="presParOf" srcId="{57C028CB-F9B8-42BE-AE70-5B7AAB87ADB7}" destId="{1211DF10-5FD8-42DB-BF0E-F656B383F5D1}" srcOrd="2" destOrd="0" presId="urn:microsoft.com/office/officeart/2005/8/layout/hProcess11"/>
    <dgm:cxn modelId="{DA4CC08D-1146-43E3-A0E3-7DAF6924ACCF}" type="presParOf" srcId="{BB9B373E-CE9C-4BF0-883A-5B50A6A12609}" destId="{30DD6432-C628-4469-A418-CF42FED586C1}" srcOrd="3" destOrd="0" presId="urn:microsoft.com/office/officeart/2005/8/layout/hProcess11"/>
    <dgm:cxn modelId="{96DB997B-7305-447E-B8A1-DD99EF26D928}" type="presParOf" srcId="{BB9B373E-CE9C-4BF0-883A-5B50A6A12609}" destId="{F17FBABE-EF04-4FA8-9177-A87A519ABC6E}" srcOrd="4" destOrd="0" presId="urn:microsoft.com/office/officeart/2005/8/layout/hProcess11"/>
    <dgm:cxn modelId="{8ECE78E5-1219-42FD-A374-B9DFC0E28869}" type="presParOf" srcId="{F17FBABE-EF04-4FA8-9177-A87A519ABC6E}" destId="{ADFC69BF-3FC2-4A07-9518-FBB6176D31B9}" srcOrd="0" destOrd="0" presId="urn:microsoft.com/office/officeart/2005/8/layout/hProcess11"/>
    <dgm:cxn modelId="{AD9A15BA-9B3F-439E-9292-29C7783F0ED3}" type="presParOf" srcId="{F17FBABE-EF04-4FA8-9177-A87A519ABC6E}" destId="{BCD6DE50-92ED-4829-B8F2-6998E8A06F9B}" srcOrd="1" destOrd="0" presId="urn:microsoft.com/office/officeart/2005/8/layout/hProcess11"/>
    <dgm:cxn modelId="{524D8E61-BE7A-4EBD-AF9D-C8D40A7A1B75}" type="presParOf" srcId="{F17FBABE-EF04-4FA8-9177-A87A519ABC6E}" destId="{BB70E22F-D4ED-4367-996C-5D79C04555BA}" srcOrd="2" destOrd="0" presId="urn:microsoft.com/office/officeart/2005/8/layout/hProcess11"/>
    <dgm:cxn modelId="{1236796F-3F75-4903-A2E2-147C520DC665}" type="presParOf" srcId="{BB9B373E-CE9C-4BF0-883A-5B50A6A12609}" destId="{8CFDE339-71F0-47C0-A8A1-6F649B2A4400}" srcOrd="5" destOrd="0" presId="urn:microsoft.com/office/officeart/2005/8/layout/hProcess11"/>
    <dgm:cxn modelId="{D9479E85-BD51-4674-AB79-89D4659C9916}" type="presParOf" srcId="{BB9B373E-CE9C-4BF0-883A-5B50A6A12609}" destId="{78E5B4E8-7D19-4773-A4FD-0C1CD2B940DB}" srcOrd="6" destOrd="0" presId="urn:microsoft.com/office/officeart/2005/8/layout/hProcess11"/>
    <dgm:cxn modelId="{C79835F6-95E3-46F1-8FEF-D555254BDE01}" type="presParOf" srcId="{78E5B4E8-7D19-4773-A4FD-0C1CD2B940DB}" destId="{2C592C4E-37EB-422E-A903-DC842EFBB4EF}" srcOrd="0" destOrd="0" presId="urn:microsoft.com/office/officeart/2005/8/layout/hProcess11"/>
    <dgm:cxn modelId="{AA725AA1-48F6-461F-BC15-FEE39DB728C5}" type="presParOf" srcId="{78E5B4E8-7D19-4773-A4FD-0C1CD2B940DB}" destId="{605B5F6F-E38C-4F57-86FB-4D7A76ADB532}" srcOrd="1" destOrd="0" presId="urn:microsoft.com/office/officeart/2005/8/layout/hProcess11"/>
    <dgm:cxn modelId="{DCEE4812-1871-41B4-A032-3F38543451BA}" type="presParOf" srcId="{78E5B4E8-7D19-4773-A4FD-0C1CD2B940DB}" destId="{5727466C-F404-4C50-9C2A-D87C3E595EA6}" srcOrd="2" destOrd="0" presId="urn:microsoft.com/office/officeart/2005/8/layout/hProcess11"/>
    <dgm:cxn modelId="{AA87D5FB-D010-47F8-852B-92993F8D209A}" type="presParOf" srcId="{BB9B373E-CE9C-4BF0-883A-5B50A6A12609}" destId="{F0C5A7A2-7679-4265-82F8-B89C4675F5AF}" srcOrd="7" destOrd="0" presId="urn:microsoft.com/office/officeart/2005/8/layout/hProcess11"/>
    <dgm:cxn modelId="{7FC486A4-99AF-44F2-B5B0-F28E14EE39A8}" type="presParOf" srcId="{BB9B373E-CE9C-4BF0-883A-5B50A6A12609}" destId="{F037E9BB-4EA9-4577-9E7B-7504AB70E53E}" srcOrd="8" destOrd="0" presId="urn:microsoft.com/office/officeart/2005/8/layout/hProcess11"/>
    <dgm:cxn modelId="{1209BFF2-8AB6-433C-9B1D-816C05D2F36B}" type="presParOf" srcId="{F037E9BB-4EA9-4577-9E7B-7504AB70E53E}" destId="{50E69B1A-F473-42CE-AD22-0FE217B98D4E}" srcOrd="0" destOrd="0" presId="urn:microsoft.com/office/officeart/2005/8/layout/hProcess11"/>
    <dgm:cxn modelId="{83465E09-5C12-400E-A89F-63B4D3C9E9EB}" type="presParOf" srcId="{F037E9BB-4EA9-4577-9E7B-7504AB70E53E}" destId="{0EB8722F-4416-47C6-B08F-34BD2D09CBEA}" srcOrd="1" destOrd="0" presId="urn:microsoft.com/office/officeart/2005/8/layout/hProcess11"/>
    <dgm:cxn modelId="{19D02FDB-6099-472B-A2D5-C601DB229836}" type="presParOf" srcId="{F037E9BB-4EA9-4577-9E7B-7504AB70E53E}" destId="{AA22EC08-16F3-4D7B-9CB5-F0BED3677B52}" srcOrd="2" destOrd="0" presId="urn:microsoft.com/office/officeart/2005/8/layout/hProcess11"/>
    <dgm:cxn modelId="{26C4FAAE-D12F-4568-B88E-95E009B0D148}" type="presParOf" srcId="{BB9B373E-CE9C-4BF0-883A-5B50A6A12609}" destId="{C2E61089-E6BF-4B0D-A856-E68DC4842F3E}" srcOrd="9" destOrd="0" presId="urn:microsoft.com/office/officeart/2005/8/layout/hProcess11"/>
    <dgm:cxn modelId="{A04BC003-CF69-4B4D-9520-6BF7C0AB2301}" type="presParOf" srcId="{BB9B373E-CE9C-4BF0-883A-5B50A6A12609}" destId="{7AAF6D35-7AA2-4823-8DDE-A28C2C60C216}" srcOrd="10" destOrd="0" presId="urn:microsoft.com/office/officeart/2005/8/layout/hProcess11"/>
    <dgm:cxn modelId="{4ACF49C0-1648-495A-87E2-93A6A4E37FF6}" type="presParOf" srcId="{7AAF6D35-7AA2-4823-8DDE-A28C2C60C216}" destId="{5FB49386-1A47-46C5-87C7-BD79A89EDDDA}" srcOrd="0" destOrd="0" presId="urn:microsoft.com/office/officeart/2005/8/layout/hProcess11"/>
    <dgm:cxn modelId="{7B251A80-FC3E-4F18-97FC-5D3D2AA64AB6}" type="presParOf" srcId="{7AAF6D35-7AA2-4823-8DDE-A28C2C60C216}" destId="{4E7194E4-E0BB-410D-A74E-4A87050061D0}" srcOrd="1" destOrd="0" presId="urn:microsoft.com/office/officeart/2005/8/layout/hProcess11"/>
    <dgm:cxn modelId="{3D1012DB-E0AC-493F-96F1-9F45E62CD645}" type="presParOf" srcId="{7AAF6D35-7AA2-4823-8DDE-A28C2C60C216}" destId="{0A7D59E8-F4C1-4BC8-B1E9-BDA2D5FB96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1_3" csCatId="accent1" phldr="1"/>
      <dgm:spPr/>
      <dgm:t>
        <a:bodyPr/>
        <a:lstStyle/>
        <a:p>
          <a:endParaRPr lang="en-NG"/>
        </a:p>
      </dgm:t>
    </dgm:pt>
    <dgm:pt modelId="{805B3E8B-29E0-4B0E-A396-137E4D76F4F6}">
      <dgm:prSet custT="1"/>
      <dgm:spPr/>
      <dgm:t>
        <a:bodyPr/>
        <a:lstStyle/>
        <a:p>
          <a:r>
            <a:rPr lang="en-GB" sz="1100">
              <a:latin typeface="Tw Cen MT" panose="020B0602020104020603" pitchFamily="34" charset="0"/>
            </a:rPr>
            <a:t>Notification (Call-Circular) letter</a:t>
          </a:r>
          <a:endParaRPr lang="en-NG" sz="1100">
            <a:latin typeface="Tw Cen MT" panose="020B0602020104020603" pitchFamily="34" charset="0"/>
          </a:endParaRPr>
        </a:p>
      </dgm:t>
    </dgm:pt>
    <dgm:pt modelId="{3ECC1BEA-CFC1-41A4-B0EF-D2D28B1EDF96}" type="parTrans" cxnId="{7E3C2A17-1297-4AC4-B105-B69897EE4E12}">
      <dgm:prSet/>
      <dgm:spPr/>
      <dgm:t>
        <a:bodyPr/>
        <a:lstStyle/>
        <a:p>
          <a:endParaRPr lang="en-NG" sz="1100">
            <a:latin typeface="Tw Cen MT" panose="020B0602020104020603" pitchFamily="34" charset="0"/>
          </a:endParaRPr>
        </a:p>
      </dgm:t>
    </dgm:pt>
    <dgm:pt modelId="{687B3302-2B25-4D36-AF1F-879A98E3157B}" type="sibTrans" cxnId="{7E3C2A17-1297-4AC4-B105-B69897EE4E12}">
      <dgm:prSet/>
      <dgm:spPr/>
      <dgm:t>
        <a:bodyPr/>
        <a:lstStyle/>
        <a:p>
          <a:endParaRPr lang="en-NG" sz="1100">
            <a:latin typeface="Tw Cen MT" panose="020B0602020104020603" pitchFamily="34" charset="0"/>
          </a:endParaRPr>
        </a:p>
      </dgm:t>
    </dgm:pt>
    <dgm:pt modelId="{E648210A-B9BB-4868-B061-FC1E7AB3181A}">
      <dgm:prSet custT="1"/>
      <dgm:spPr/>
      <dgm:t>
        <a:bodyPr/>
        <a:lstStyle/>
        <a:p>
          <a:r>
            <a:rPr lang="en-GB" sz="1100" dirty="0">
              <a:latin typeface="Tw Cen MT" panose="020B0602020104020603" pitchFamily="34" charset="0"/>
            </a:rPr>
            <a:t>Collection of data from all units and departments.</a:t>
          </a:r>
          <a:endParaRPr lang="en-NG" sz="1100" dirty="0">
            <a:latin typeface="Tw Cen MT" panose="020B0602020104020603" pitchFamily="34" charset="0"/>
          </a:endParaRPr>
        </a:p>
      </dgm:t>
    </dgm:pt>
    <dgm:pt modelId="{388B0C8F-62BB-4E2B-B705-EFEF2FF62329}" type="parTrans" cxnId="{6818B30F-5BF1-42C6-9393-FFB08B950CA5}">
      <dgm:prSet/>
      <dgm:spPr/>
      <dgm:t>
        <a:bodyPr/>
        <a:lstStyle/>
        <a:p>
          <a:endParaRPr lang="en-NG" sz="1100">
            <a:latin typeface="Tw Cen MT" panose="020B0602020104020603" pitchFamily="34" charset="0"/>
          </a:endParaRPr>
        </a:p>
      </dgm:t>
    </dgm:pt>
    <dgm:pt modelId="{B5EB100B-5904-4F16-9026-A4F4A081407A}" type="sibTrans" cxnId="{6818B30F-5BF1-42C6-9393-FFB08B950CA5}">
      <dgm:prSet/>
      <dgm:spPr/>
      <dgm:t>
        <a:bodyPr/>
        <a:lstStyle/>
        <a:p>
          <a:endParaRPr lang="en-NG" sz="1100">
            <a:latin typeface="Tw Cen MT" panose="020B0602020104020603" pitchFamily="34" charset="0"/>
          </a:endParaRPr>
        </a:p>
      </dgm:t>
    </dgm:pt>
    <dgm:pt modelId="{C31BDDDB-F00D-4262-A87E-CEF27299ED8A}">
      <dgm:prSet custT="1"/>
      <dgm:spPr/>
      <dgm:t>
        <a:bodyPr/>
        <a:lstStyle/>
        <a:p>
          <a:pPr rtl="0"/>
          <a:r>
            <a:rPr lang="en-US" sz="1100" dirty="0">
              <a:latin typeface="Tw Cen MT" panose="020B0602020104020603" pitchFamily="34" charset="0"/>
            </a:rPr>
            <a:t>Draft consolidated by the Budget &amp; Planning unit.</a:t>
          </a:r>
          <a:endParaRPr lang="en-NG" sz="1100" dirty="0">
            <a:latin typeface="Tw Cen MT" panose="020B0602020104020603" pitchFamily="34" charset="0"/>
          </a:endParaRPr>
        </a:p>
      </dgm:t>
    </dgm:pt>
    <dgm:pt modelId="{7A2F58B4-8B80-46E9-8AA3-5D5AA72A9AD5}" type="parTrans" cxnId="{E112E4F8-A803-4E27-9D75-9623B0B49CB0}">
      <dgm:prSet/>
      <dgm:spPr/>
      <dgm:t>
        <a:bodyPr/>
        <a:lstStyle/>
        <a:p>
          <a:endParaRPr lang="en-NG" sz="1100">
            <a:latin typeface="Tw Cen MT" panose="020B0602020104020603" pitchFamily="34" charset="0"/>
          </a:endParaRPr>
        </a:p>
      </dgm:t>
    </dgm:pt>
    <dgm:pt modelId="{B0539CF8-D51F-4386-9F54-92993A6837FD}" type="sibTrans" cxnId="{E112E4F8-A803-4E27-9D75-9623B0B49CB0}">
      <dgm:prSet/>
      <dgm:spPr/>
      <dgm:t>
        <a:bodyPr/>
        <a:lstStyle/>
        <a:p>
          <a:endParaRPr lang="en-NG" sz="1100">
            <a:latin typeface="Tw Cen MT" panose="020B0602020104020603" pitchFamily="34" charset="0"/>
          </a:endParaRPr>
        </a:p>
      </dgm:t>
    </dgm:pt>
    <dgm:pt modelId="{E28B4B3B-C470-40F7-9EA8-22A3BAE1F6F9}">
      <dgm:prSet custT="1"/>
      <dgm:spPr/>
      <dgm:t>
        <a:bodyPr/>
        <a:lstStyle/>
        <a:p>
          <a:r>
            <a:rPr lang="en-US" sz="1100" dirty="0">
              <a:latin typeface="Tw Cen MT" panose="020B0602020104020603" pitchFamily="34" charset="0"/>
            </a:rPr>
            <a:t>LSPHCDB management team reviews draft. Adjustments made to fit within ceilings; some items dropped or scaled back.</a:t>
          </a:r>
          <a:endParaRPr lang="en-NG" sz="1100" dirty="0">
            <a:latin typeface="Tw Cen MT" panose="020B0602020104020603" pitchFamily="34" charset="0"/>
          </a:endParaRPr>
        </a:p>
      </dgm:t>
    </dgm:pt>
    <dgm:pt modelId="{52BFA75E-BE0B-4690-A99E-21021DD7FFA7}" type="parTrans" cxnId="{B6CDFEC6-CEA3-4E48-95C4-88120EE7354A}">
      <dgm:prSet/>
      <dgm:spPr/>
      <dgm:t>
        <a:bodyPr/>
        <a:lstStyle/>
        <a:p>
          <a:endParaRPr lang="en-NG" sz="1100">
            <a:latin typeface="Tw Cen MT" panose="020B0602020104020603" pitchFamily="34" charset="0"/>
          </a:endParaRPr>
        </a:p>
      </dgm:t>
    </dgm:pt>
    <dgm:pt modelId="{2887BB7F-1643-4AFD-BDDE-1966D160FBB1}" type="sibTrans" cxnId="{B6CDFEC6-CEA3-4E48-95C4-88120EE7354A}">
      <dgm:prSet/>
      <dgm:spPr/>
      <dgm:t>
        <a:bodyPr/>
        <a:lstStyle/>
        <a:p>
          <a:endParaRPr lang="en-NG" sz="1100">
            <a:latin typeface="Tw Cen MT" panose="020B0602020104020603" pitchFamily="34" charset="0"/>
          </a:endParaRPr>
        </a:p>
      </dgm:t>
    </dgm:pt>
    <dgm:pt modelId="{0BA041ED-50A0-4119-BE7F-FE07B5BC3934}">
      <dgm:prSet custT="1"/>
      <dgm:spPr/>
      <dgm:t>
        <a:bodyPr/>
        <a:lstStyle/>
        <a:p>
          <a:r>
            <a:rPr lang="en-GB" sz="1100" dirty="0">
              <a:latin typeface="Tw Cen MT" panose="020B0602020104020603" pitchFamily="34" charset="0"/>
            </a:rPr>
            <a:t>Budget submission and  defence at the SMBP</a:t>
          </a:r>
          <a:endParaRPr lang="en-NG" sz="1100" dirty="0">
            <a:latin typeface="Tw Cen MT" panose="020B0602020104020603" pitchFamily="34" charset="0"/>
          </a:endParaRPr>
        </a:p>
      </dgm:t>
    </dgm:pt>
    <dgm:pt modelId="{60513C51-8202-42EC-A945-03D2D3953E75}" type="parTrans" cxnId="{4BD291B6-AC46-4DED-8BB4-51990C58D44D}">
      <dgm:prSet/>
      <dgm:spPr/>
      <dgm:t>
        <a:bodyPr/>
        <a:lstStyle/>
        <a:p>
          <a:endParaRPr lang="en-NG" sz="1100">
            <a:latin typeface="Tw Cen MT" panose="020B0602020104020603" pitchFamily="34" charset="0"/>
          </a:endParaRPr>
        </a:p>
      </dgm:t>
    </dgm:pt>
    <dgm:pt modelId="{DBBA3357-C78A-4818-8A8E-2340C606ECF3}" type="sibTrans" cxnId="{4BD291B6-AC46-4DED-8BB4-51990C58D44D}">
      <dgm:prSet/>
      <dgm:spPr/>
      <dgm:t>
        <a:bodyPr/>
        <a:lstStyle/>
        <a:p>
          <a:endParaRPr lang="en-NG" sz="1100">
            <a:latin typeface="Tw Cen MT" panose="020B0602020104020603" pitchFamily="34" charset="0"/>
          </a:endParaRPr>
        </a:p>
      </dgm:t>
    </dgm:pt>
    <dgm:pt modelId="{28E5C7D2-4F57-4CF5-A1DB-09EE58AC6C45}">
      <dgm:prSet custT="1"/>
      <dgm:spPr/>
      <dgm:t>
        <a:bodyPr/>
        <a:lstStyle/>
        <a:p>
          <a:r>
            <a:rPr lang="en-GB" sz="1100" dirty="0">
              <a:latin typeface="Tw Cen MT" panose="020B0602020104020603" pitchFamily="34" charset="0"/>
            </a:rPr>
            <a:t>Budget approval</a:t>
          </a:r>
          <a:endParaRPr lang="en-NG" sz="1100" dirty="0">
            <a:latin typeface="Tw Cen MT" panose="020B0602020104020603" pitchFamily="34" charset="0"/>
          </a:endParaRPr>
        </a:p>
      </dgm:t>
    </dgm:pt>
    <dgm:pt modelId="{0184E7FA-2FE8-46AC-8115-167A90B0B5DF}" type="parTrans" cxnId="{46B7DC65-43EA-4889-8DE4-71AB67466371}">
      <dgm:prSet/>
      <dgm:spPr/>
      <dgm:t>
        <a:bodyPr/>
        <a:lstStyle/>
        <a:p>
          <a:endParaRPr lang="en-NG" sz="1100">
            <a:latin typeface="Tw Cen MT" panose="020B0602020104020603" pitchFamily="34" charset="0"/>
          </a:endParaRPr>
        </a:p>
      </dgm:t>
    </dgm:pt>
    <dgm:pt modelId="{119D5C2F-0BE6-45A3-9013-57CD9C3627DF}" type="sibTrans" cxnId="{46B7DC65-43EA-4889-8DE4-71AB67466371}">
      <dgm:prSet/>
      <dgm:spPr/>
      <dgm:t>
        <a:bodyPr/>
        <a:lstStyle/>
        <a:p>
          <a:endParaRPr lang="en-NG" sz="1100">
            <a:latin typeface="Tw Cen MT" panose="020B0602020104020603" pitchFamily="34" charset="0"/>
          </a:endParaRPr>
        </a:p>
      </dgm:t>
    </dgm:pt>
    <dgm:pt modelId="{CC192ADA-92E5-4788-8FCA-3A7E84756004}">
      <dgm:prSet custT="1"/>
      <dgm:spPr/>
      <dgm:t>
        <a:bodyPr/>
        <a:lstStyle/>
        <a:p>
          <a:pPr>
            <a:buNone/>
          </a:pPr>
          <a:r>
            <a:rPr lang="en-US" sz="1100" dirty="0">
              <a:latin typeface="Tw Cen MT" panose="020B0602020104020603" pitchFamily="34" charset="0"/>
            </a:rPr>
            <a:t>MEPB presents consolidated state budget (including LSPHCDB’s).</a:t>
          </a:r>
          <a:endParaRPr lang="en-NG" sz="1100" dirty="0">
            <a:latin typeface="Tw Cen MT" panose="020B0602020104020603" pitchFamily="34" charset="0"/>
          </a:endParaRPr>
        </a:p>
      </dgm:t>
    </dgm:pt>
    <dgm:pt modelId="{66ECCD5A-4CEB-4025-B034-A29B858050B5}" type="parTrans" cxnId="{5606117F-8621-4E2C-B68C-A75E4ACED26B}">
      <dgm:prSet/>
      <dgm:spPr/>
      <dgm:t>
        <a:bodyPr/>
        <a:lstStyle/>
        <a:p>
          <a:endParaRPr lang="en-NG" sz="1600">
            <a:latin typeface="Tw Cen MT" panose="020B0602020104020603" pitchFamily="34" charset="0"/>
          </a:endParaRPr>
        </a:p>
      </dgm:t>
    </dgm:pt>
    <dgm:pt modelId="{D5AAD6D4-685E-4954-A5AF-006F8E424FCB}" type="sibTrans" cxnId="{5606117F-8621-4E2C-B68C-A75E4ACED26B}">
      <dgm:prSet/>
      <dgm:spPr/>
      <dgm:t>
        <a:bodyPr/>
        <a:lstStyle/>
        <a:p>
          <a:endParaRPr lang="en-NG" sz="16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custLinFactNeighborY="-1330"/>
      <dgm:spPr/>
    </dgm:pt>
    <dgm:pt modelId="{BB9B373E-CE9C-4BF0-883A-5B50A6A12609}" type="pres">
      <dgm:prSet presAssocID="{BC1F975F-7648-4668-8E4E-A2424C4000EA}" presName="points" presStyleCnt="0"/>
      <dgm:spPr/>
    </dgm:pt>
    <dgm:pt modelId="{CF877CED-ADC9-434E-A7ED-76B2E289C1FB}" type="pres">
      <dgm:prSet presAssocID="{805B3E8B-29E0-4B0E-A396-137E4D76F4F6}" presName="compositeA" presStyleCnt="0"/>
      <dgm:spPr/>
    </dgm:pt>
    <dgm:pt modelId="{3F1D0194-5142-454A-A1CF-14F0E9B95ADF}" type="pres">
      <dgm:prSet presAssocID="{805B3E8B-29E0-4B0E-A396-137E4D76F4F6}" presName="textA" presStyleLbl="revTx" presStyleIdx="0" presStyleCnt="7" custScaleX="183258">
        <dgm:presLayoutVars>
          <dgm:bulletEnabled val="1"/>
        </dgm:presLayoutVars>
      </dgm:prSet>
      <dgm:spPr/>
    </dgm:pt>
    <dgm:pt modelId="{043F2A48-D0D7-488E-9A9E-7C1DF24E9790}" type="pres">
      <dgm:prSet presAssocID="{805B3E8B-29E0-4B0E-A396-137E4D76F4F6}" presName="circleA" presStyleLbl="node1" presStyleIdx="0" presStyleCnt="7"/>
      <dgm:spPr/>
    </dgm:pt>
    <dgm:pt modelId="{748D5DE9-3C8D-4AA9-927B-F25EEEE77D6B}" type="pres">
      <dgm:prSet presAssocID="{805B3E8B-29E0-4B0E-A396-137E4D76F4F6}" presName="spaceA" presStyleCnt="0"/>
      <dgm:spPr/>
    </dgm:pt>
    <dgm:pt modelId="{1FAD029B-8232-4A1F-86E8-4EB3E368A601}" type="pres">
      <dgm:prSet presAssocID="{687B3302-2B25-4D36-AF1F-879A98E3157B}" presName="space" presStyleCnt="0"/>
      <dgm:spPr/>
    </dgm:pt>
    <dgm:pt modelId="{CE233DAA-629D-4D57-A5B2-813D69524C81}" type="pres">
      <dgm:prSet presAssocID="{E648210A-B9BB-4868-B061-FC1E7AB3181A}" presName="compositeB" presStyleCnt="0"/>
      <dgm:spPr/>
    </dgm:pt>
    <dgm:pt modelId="{05F7E78A-7730-448C-A376-F1F0C402D2D8}" type="pres">
      <dgm:prSet presAssocID="{E648210A-B9BB-4868-B061-FC1E7AB3181A}" presName="textB" presStyleLbl="revTx" presStyleIdx="1" presStyleCnt="7" custScaleX="197746">
        <dgm:presLayoutVars>
          <dgm:bulletEnabled val="1"/>
        </dgm:presLayoutVars>
      </dgm:prSet>
      <dgm:spPr/>
    </dgm:pt>
    <dgm:pt modelId="{E07692C6-554B-4E91-BC37-F29A94EED6A8}" type="pres">
      <dgm:prSet presAssocID="{E648210A-B9BB-4868-B061-FC1E7AB3181A}" presName="circleB" presStyleLbl="node1" presStyleIdx="1" presStyleCnt="7"/>
      <dgm:spPr/>
    </dgm:pt>
    <dgm:pt modelId="{C3E0FB5F-BD08-4E31-9654-91F7531A0064}" type="pres">
      <dgm:prSet presAssocID="{E648210A-B9BB-4868-B061-FC1E7AB3181A}" presName="spaceB" presStyleCnt="0"/>
      <dgm:spPr/>
    </dgm:pt>
    <dgm:pt modelId="{30DD6432-C628-4469-A418-CF42FED586C1}" type="pres">
      <dgm:prSet presAssocID="{B5EB100B-5904-4F16-9026-A4F4A081407A}" presName="space" presStyleCnt="0"/>
      <dgm:spPr/>
    </dgm:pt>
    <dgm:pt modelId="{6B708510-E102-4D87-B052-2CAFF5C250AD}" type="pres">
      <dgm:prSet presAssocID="{C31BDDDB-F00D-4262-A87E-CEF27299ED8A}" presName="compositeA" presStyleCnt="0"/>
      <dgm:spPr/>
    </dgm:pt>
    <dgm:pt modelId="{686BF691-07FE-47B4-AE4A-62AA7E7C213F}" type="pres">
      <dgm:prSet presAssocID="{C31BDDDB-F00D-4262-A87E-CEF27299ED8A}" presName="textA" presStyleLbl="revTx" presStyleIdx="2" presStyleCnt="7" custScaleX="169162" custScaleY="82645" custLinFactNeighborY="10920">
        <dgm:presLayoutVars>
          <dgm:bulletEnabled val="1"/>
        </dgm:presLayoutVars>
      </dgm:prSet>
      <dgm:spPr/>
    </dgm:pt>
    <dgm:pt modelId="{9EEF949F-0AF1-480B-91D6-967B382E96DE}" type="pres">
      <dgm:prSet presAssocID="{C31BDDDB-F00D-4262-A87E-CEF27299ED8A}" presName="circleA" presStyleLbl="node1" presStyleIdx="2" presStyleCnt="7" custLinFactNeighborX="-6563" custLinFactNeighborY="15289"/>
      <dgm:spPr/>
    </dgm:pt>
    <dgm:pt modelId="{C943C434-B97D-48EC-B0DD-2303BA0915FD}" type="pres">
      <dgm:prSet presAssocID="{C31BDDDB-F00D-4262-A87E-CEF27299ED8A}" presName="spaceA" presStyleCnt="0"/>
      <dgm:spPr/>
    </dgm:pt>
    <dgm:pt modelId="{8CFDE339-71F0-47C0-A8A1-6F649B2A4400}" type="pres">
      <dgm:prSet presAssocID="{B0539CF8-D51F-4386-9F54-92993A6837FD}" presName="space" presStyleCnt="0"/>
      <dgm:spPr/>
    </dgm:pt>
    <dgm:pt modelId="{895818EF-B8D9-4F38-B0FE-EAFB5C334D12}" type="pres">
      <dgm:prSet presAssocID="{E28B4B3B-C470-40F7-9EA8-22A3BAE1F6F9}" presName="compositeB" presStyleCnt="0"/>
      <dgm:spPr/>
    </dgm:pt>
    <dgm:pt modelId="{BCC6D034-3671-4C0B-825A-EC33728BB7A6}" type="pres">
      <dgm:prSet presAssocID="{E28B4B3B-C470-40F7-9EA8-22A3BAE1F6F9}" presName="textB" presStyleLbl="revTx" presStyleIdx="3" presStyleCnt="7" custScaleX="320425">
        <dgm:presLayoutVars>
          <dgm:bulletEnabled val="1"/>
        </dgm:presLayoutVars>
      </dgm:prSet>
      <dgm:spPr/>
    </dgm:pt>
    <dgm:pt modelId="{A8BD7988-E766-4648-908A-4D3F66F8669F}" type="pres">
      <dgm:prSet presAssocID="{E28B4B3B-C470-40F7-9EA8-22A3BAE1F6F9}" presName="circleB" presStyleLbl="node1" presStyleIdx="3" presStyleCnt="7"/>
      <dgm:spPr/>
    </dgm:pt>
    <dgm:pt modelId="{778F03A4-FBDF-4C81-81F9-336DB79F1965}" type="pres">
      <dgm:prSet presAssocID="{E28B4B3B-C470-40F7-9EA8-22A3BAE1F6F9}" presName="spaceB" presStyleCnt="0"/>
      <dgm:spPr/>
    </dgm:pt>
    <dgm:pt modelId="{F0C5A7A2-7679-4265-82F8-B89C4675F5AF}" type="pres">
      <dgm:prSet presAssocID="{2887BB7F-1643-4AFD-BDDE-1966D160FBB1}" presName="space" presStyleCnt="0"/>
      <dgm:spPr/>
    </dgm:pt>
    <dgm:pt modelId="{CD63DB21-E064-475E-A82E-C0489210E22D}" type="pres">
      <dgm:prSet presAssocID="{0BA041ED-50A0-4119-BE7F-FE07B5BC3934}" presName="compositeA" presStyleCnt="0"/>
      <dgm:spPr/>
    </dgm:pt>
    <dgm:pt modelId="{39A94A34-FEEC-44B6-B5A8-45858E988DF3}" type="pres">
      <dgm:prSet presAssocID="{0BA041ED-50A0-4119-BE7F-FE07B5BC3934}" presName="textA" presStyleLbl="revTx" presStyleIdx="4" presStyleCnt="7" custScaleX="214359">
        <dgm:presLayoutVars>
          <dgm:bulletEnabled val="1"/>
        </dgm:presLayoutVars>
      </dgm:prSet>
      <dgm:spPr/>
    </dgm:pt>
    <dgm:pt modelId="{1B97DA48-BA9A-4198-8988-EBF74F458444}" type="pres">
      <dgm:prSet presAssocID="{0BA041ED-50A0-4119-BE7F-FE07B5BC3934}" presName="circleA" presStyleLbl="node1" presStyleIdx="4" presStyleCnt="7"/>
      <dgm:spPr/>
    </dgm:pt>
    <dgm:pt modelId="{48AEB2E7-161F-4D9E-BC49-96328230FBC0}" type="pres">
      <dgm:prSet presAssocID="{0BA041ED-50A0-4119-BE7F-FE07B5BC3934}" presName="spaceA" presStyleCnt="0"/>
      <dgm:spPr/>
    </dgm:pt>
    <dgm:pt modelId="{C2E61089-E6BF-4B0D-A856-E68DC4842F3E}" type="pres">
      <dgm:prSet presAssocID="{DBBA3357-C78A-4818-8A8E-2340C606ECF3}" presName="space" presStyleCnt="0"/>
      <dgm:spPr/>
    </dgm:pt>
    <dgm:pt modelId="{47646EE8-8DEA-4ADD-85BF-267937539421}" type="pres">
      <dgm:prSet presAssocID="{CC192ADA-92E5-4788-8FCA-3A7E84756004}" presName="compositeB" presStyleCnt="0"/>
      <dgm:spPr/>
    </dgm:pt>
    <dgm:pt modelId="{B62403B6-2141-4097-9963-E6792C2E1FB1}" type="pres">
      <dgm:prSet presAssocID="{CC192ADA-92E5-4788-8FCA-3A7E84756004}" presName="textB" presStyleLbl="revTx" presStyleIdx="5" presStyleCnt="7" custScaleX="254932" custScaleY="68302" custLinFactNeighborY="-17940">
        <dgm:presLayoutVars>
          <dgm:bulletEnabled val="1"/>
        </dgm:presLayoutVars>
      </dgm:prSet>
      <dgm:spPr/>
    </dgm:pt>
    <dgm:pt modelId="{8749F398-434E-4242-841E-9E97A8BFAE35}" type="pres">
      <dgm:prSet presAssocID="{CC192ADA-92E5-4788-8FCA-3A7E84756004}" presName="circleB" presStyleLbl="node1" presStyleIdx="5" presStyleCnt="7" custLinFactNeighborX="9559" custLinFactNeighborY="-36226"/>
      <dgm:spPr/>
    </dgm:pt>
    <dgm:pt modelId="{059E965B-C6AB-4058-AE68-D8E099BC730A}" type="pres">
      <dgm:prSet presAssocID="{CC192ADA-92E5-4788-8FCA-3A7E84756004}" presName="spaceB" presStyleCnt="0"/>
      <dgm:spPr/>
    </dgm:pt>
    <dgm:pt modelId="{8F76D576-A7CC-4311-A066-20D3E2688F54}" type="pres">
      <dgm:prSet presAssocID="{D5AAD6D4-685E-4954-A5AF-006F8E424FCB}" presName="space" presStyleCnt="0"/>
      <dgm:spPr/>
    </dgm:pt>
    <dgm:pt modelId="{1644CA8B-2374-4712-8A0F-0149E8195ACC}" type="pres">
      <dgm:prSet presAssocID="{28E5C7D2-4F57-4CF5-A1DB-09EE58AC6C45}" presName="compositeA" presStyleCnt="0"/>
      <dgm:spPr/>
    </dgm:pt>
    <dgm:pt modelId="{A4ABA474-C5B2-4802-ADA2-3633F4EB5552}" type="pres">
      <dgm:prSet presAssocID="{28E5C7D2-4F57-4CF5-A1DB-09EE58AC6C45}" presName="textA" presStyleLbl="revTx" presStyleIdx="6" presStyleCnt="7" custScaleX="161051">
        <dgm:presLayoutVars>
          <dgm:bulletEnabled val="1"/>
        </dgm:presLayoutVars>
      </dgm:prSet>
      <dgm:spPr/>
    </dgm:pt>
    <dgm:pt modelId="{44038B90-DF63-498F-B337-46242EB37C9A}" type="pres">
      <dgm:prSet presAssocID="{28E5C7D2-4F57-4CF5-A1DB-09EE58AC6C45}" presName="circleA" presStyleLbl="node1" presStyleIdx="6" presStyleCnt="7"/>
      <dgm:spPr/>
    </dgm:pt>
    <dgm:pt modelId="{B023227F-ED09-45C9-8A21-1A3DCE3670B6}" type="pres">
      <dgm:prSet presAssocID="{28E5C7D2-4F57-4CF5-A1DB-09EE58AC6C45}" presName="spaceA" presStyleCnt="0"/>
      <dgm:spPr/>
    </dgm:pt>
  </dgm:ptLst>
  <dgm:cxnLst>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954E2E2F-DB47-411D-A40B-655EF652438E}" type="presOf" srcId="{0BA041ED-50A0-4119-BE7F-FE07B5BC3934}" destId="{39A94A34-FEEC-44B6-B5A8-45858E988DF3}" srcOrd="0" destOrd="0" presId="urn:microsoft.com/office/officeart/2005/8/layout/hProcess11"/>
    <dgm:cxn modelId="{E3914B32-C3C0-4A11-881C-FD596C80E478}" type="presOf" srcId="{28E5C7D2-4F57-4CF5-A1DB-09EE58AC6C45}" destId="{A4ABA474-C5B2-4802-ADA2-3633F4EB5552}" srcOrd="0" destOrd="0" presId="urn:microsoft.com/office/officeart/2005/8/layout/hProcess11"/>
    <dgm:cxn modelId="{46B7DC65-43EA-4889-8DE4-71AB67466371}" srcId="{BC1F975F-7648-4668-8E4E-A2424C4000EA}" destId="{28E5C7D2-4F57-4CF5-A1DB-09EE58AC6C45}" srcOrd="6" destOrd="0" parTransId="{0184E7FA-2FE8-46AC-8115-167A90B0B5DF}" sibTransId="{119D5C2F-0BE6-45A3-9013-57CD9C3627DF}"/>
    <dgm:cxn modelId="{48675B6A-F4E3-4FA9-A87A-993127661A8E}" type="presOf" srcId="{BC1F975F-7648-4668-8E4E-A2424C4000EA}" destId="{48289A66-1588-4C64-92A6-49C003D46303}" srcOrd="0" destOrd="0" presId="urn:microsoft.com/office/officeart/2005/8/layout/hProcess11"/>
    <dgm:cxn modelId="{5606117F-8621-4E2C-B68C-A75E4ACED26B}" srcId="{BC1F975F-7648-4668-8E4E-A2424C4000EA}" destId="{CC192ADA-92E5-4788-8FCA-3A7E84756004}" srcOrd="5" destOrd="0" parTransId="{66ECCD5A-4CEB-4025-B034-A29B858050B5}" sibTransId="{D5AAD6D4-685E-4954-A5AF-006F8E424FCB}"/>
    <dgm:cxn modelId="{1DD8DD82-151C-452B-AD83-BE76953EE2E2}" type="presOf" srcId="{805B3E8B-29E0-4B0E-A396-137E4D76F4F6}" destId="{3F1D0194-5142-454A-A1CF-14F0E9B95ADF}" srcOrd="0" destOrd="0" presId="urn:microsoft.com/office/officeart/2005/8/layout/hProcess11"/>
    <dgm:cxn modelId="{A760FB9E-157C-4390-AE18-D138EFA468C3}" type="presOf" srcId="{CC192ADA-92E5-4788-8FCA-3A7E84756004}" destId="{B62403B6-2141-4097-9963-E6792C2E1FB1}" srcOrd="0" destOrd="0" presId="urn:microsoft.com/office/officeart/2005/8/layout/hProcess11"/>
    <dgm:cxn modelId="{098DBEA2-DEEB-475C-BEAC-1629085DC6E0}" type="presOf" srcId="{E28B4B3B-C470-40F7-9EA8-22A3BAE1F6F9}" destId="{BCC6D034-3671-4C0B-825A-EC33728BB7A6}" srcOrd="0" destOrd="0" presId="urn:microsoft.com/office/officeart/2005/8/layout/hProcess11"/>
    <dgm:cxn modelId="{4BD291B6-AC46-4DED-8BB4-51990C58D44D}" srcId="{BC1F975F-7648-4668-8E4E-A2424C4000EA}" destId="{0BA041ED-50A0-4119-BE7F-FE07B5BC3934}" srcOrd="4" destOrd="0" parTransId="{60513C51-8202-42EC-A945-03D2D3953E75}" sibTransId="{DBBA3357-C78A-4818-8A8E-2340C606ECF3}"/>
    <dgm:cxn modelId="{B6CDFEC6-CEA3-4E48-95C4-88120EE7354A}" srcId="{BC1F975F-7648-4668-8E4E-A2424C4000EA}" destId="{E28B4B3B-C470-40F7-9EA8-22A3BAE1F6F9}" srcOrd="3" destOrd="0" parTransId="{52BFA75E-BE0B-4690-A99E-21021DD7FFA7}" sibTransId="{2887BB7F-1643-4AFD-BDDE-1966D160FBB1}"/>
    <dgm:cxn modelId="{F4B0C5C7-0166-41E0-BAD4-238476699FE9}" type="presOf" srcId="{C31BDDDB-F00D-4262-A87E-CEF27299ED8A}" destId="{686BF691-07FE-47B4-AE4A-62AA7E7C213F}" srcOrd="0" destOrd="0" presId="urn:microsoft.com/office/officeart/2005/8/layout/hProcess11"/>
    <dgm:cxn modelId="{1BBD6ECF-35F4-46A0-9DA6-888A9761CFBD}" type="presOf" srcId="{E648210A-B9BB-4868-B061-FC1E7AB3181A}" destId="{05F7E78A-7730-448C-A376-F1F0C402D2D8}" srcOrd="0" destOrd="0" presId="urn:microsoft.com/office/officeart/2005/8/layout/hProcess11"/>
    <dgm:cxn modelId="{E112E4F8-A803-4E27-9D75-9623B0B49CB0}" srcId="{BC1F975F-7648-4668-8E4E-A2424C4000EA}" destId="{C31BDDDB-F00D-4262-A87E-CEF27299ED8A}" srcOrd="2" destOrd="0" parTransId="{7A2F58B4-8B80-46E9-8AA3-5D5AA72A9AD5}" sibTransId="{B0539CF8-D51F-4386-9F54-92993A6837FD}"/>
    <dgm:cxn modelId="{CED7343C-12B2-481D-9437-A6CEA4CDFCAC}" type="presParOf" srcId="{48289A66-1588-4C64-92A6-49C003D46303}" destId="{3B7BDF08-45A1-4F9E-ABC6-FBC3A23EFE17}" srcOrd="0" destOrd="0" presId="urn:microsoft.com/office/officeart/2005/8/layout/hProcess11"/>
    <dgm:cxn modelId="{7D9EEA11-6FF2-4A4C-A50E-C26FB7FA9149}" type="presParOf" srcId="{48289A66-1588-4C64-92A6-49C003D46303}" destId="{BB9B373E-CE9C-4BF0-883A-5B50A6A12609}" srcOrd="1" destOrd="0" presId="urn:microsoft.com/office/officeart/2005/8/layout/hProcess11"/>
    <dgm:cxn modelId="{7E830BA7-5159-4426-A7E0-B26F82E97BAF}" type="presParOf" srcId="{BB9B373E-CE9C-4BF0-883A-5B50A6A12609}" destId="{CF877CED-ADC9-434E-A7ED-76B2E289C1FB}" srcOrd="0" destOrd="0" presId="urn:microsoft.com/office/officeart/2005/8/layout/hProcess11"/>
    <dgm:cxn modelId="{79DEE899-FAA9-42AC-A968-6050F5E557AC}" type="presParOf" srcId="{CF877CED-ADC9-434E-A7ED-76B2E289C1FB}" destId="{3F1D0194-5142-454A-A1CF-14F0E9B95ADF}" srcOrd="0" destOrd="0" presId="urn:microsoft.com/office/officeart/2005/8/layout/hProcess11"/>
    <dgm:cxn modelId="{DD03246F-09B4-4C62-8C38-67F5A9E5D9AD}" type="presParOf" srcId="{CF877CED-ADC9-434E-A7ED-76B2E289C1FB}" destId="{043F2A48-D0D7-488E-9A9E-7C1DF24E9790}" srcOrd="1" destOrd="0" presId="urn:microsoft.com/office/officeart/2005/8/layout/hProcess11"/>
    <dgm:cxn modelId="{3391DDEA-DBDF-4972-BCDA-5D12A6EF0FB7}" type="presParOf" srcId="{CF877CED-ADC9-434E-A7ED-76B2E289C1FB}" destId="{748D5DE9-3C8D-4AA9-927B-F25EEEE77D6B}" srcOrd="2" destOrd="0" presId="urn:microsoft.com/office/officeart/2005/8/layout/hProcess11"/>
    <dgm:cxn modelId="{86A1DD19-4A8C-46A4-B3A8-9C30CF0A1CBF}" type="presParOf" srcId="{BB9B373E-CE9C-4BF0-883A-5B50A6A12609}" destId="{1FAD029B-8232-4A1F-86E8-4EB3E368A601}" srcOrd="1" destOrd="0" presId="urn:microsoft.com/office/officeart/2005/8/layout/hProcess11"/>
    <dgm:cxn modelId="{A8CB080A-E19A-4E31-9EE7-AED8D9DF8ADA}" type="presParOf" srcId="{BB9B373E-CE9C-4BF0-883A-5B50A6A12609}" destId="{CE233DAA-629D-4D57-A5B2-813D69524C81}" srcOrd="2" destOrd="0" presId="urn:microsoft.com/office/officeart/2005/8/layout/hProcess11"/>
    <dgm:cxn modelId="{F93733B3-E963-4284-87C9-81487480AFFD}" type="presParOf" srcId="{CE233DAA-629D-4D57-A5B2-813D69524C81}" destId="{05F7E78A-7730-448C-A376-F1F0C402D2D8}" srcOrd="0" destOrd="0" presId="urn:microsoft.com/office/officeart/2005/8/layout/hProcess11"/>
    <dgm:cxn modelId="{8A67D66A-64C2-48A0-8C45-91FF346271D7}" type="presParOf" srcId="{CE233DAA-629D-4D57-A5B2-813D69524C81}" destId="{E07692C6-554B-4E91-BC37-F29A94EED6A8}" srcOrd="1" destOrd="0" presId="urn:microsoft.com/office/officeart/2005/8/layout/hProcess11"/>
    <dgm:cxn modelId="{DB12B09E-9BE6-4E82-BC11-D2BEDBB466BD}" type="presParOf" srcId="{CE233DAA-629D-4D57-A5B2-813D69524C81}" destId="{C3E0FB5F-BD08-4E31-9654-91F7531A0064}" srcOrd="2" destOrd="0" presId="urn:microsoft.com/office/officeart/2005/8/layout/hProcess11"/>
    <dgm:cxn modelId="{DA4CC08D-1146-43E3-A0E3-7DAF6924ACCF}" type="presParOf" srcId="{BB9B373E-CE9C-4BF0-883A-5B50A6A12609}" destId="{30DD6432-C628-4469-A418-CF42FED586C1}" srcOrd="3" destOrd="0" presId="urn:microsoft.com/office/officeart/2005/8/layout/hProcess11"/>
    <dgm:cxn modelId="{404EE03C-5FB1-465A-89F7-E9CB0DE85591}" type="presParOf" srcId="{BB9B373E-CE9C-4BF0-883A-5B50A6A12609}" destId="{6B708510-E102-4D87-B052-2CAFF5C250AD}" srcOrd="4" destOrd="0" presId="urn:microsoft.com/office/officeart/2005/8/layout/hProcess11"/>
    <dgm:cxn modelId="{0B6AA492-28DD-4E5A-97D3-E59D3FA167F1}" type="presParOf" srcId="{6B708510-E102-4D87-B052-2CAFF5C250AD}" destId="{686BF691-07FE-47B4-AE4A-62AA7E7C213F}" srcOrd="0" destOrd="0" presId="urn:microsoft.com/office/officeart/2005/8/layout/hProcess11"/>
    <dgm:cxn modelId="{99C91D14-2033-4332-B741-540B1DF2F702}" type="presParOf" srcId="{6B708510-E102-4D87-B052-2CAFF5C250AD}" destId="{9EEF949F-0AF1-480B-91D6-967B382E96DE}" srcOrd="1" destOrd="0" presId="urn:microsoft.com/office/officeart/2005/8/layout/hProcess11"/>
    <dgm:cxn modelId="{53FFD2B8-4365-44E8-A15E-137BCAF28EC8}" type="presParOf" srcId="{6B708510-E102-4D87-B052-2CAFF5C250AD}" destId="{C943C434-B97D-48EC-B0DD-2303BA0915FD}" srcOrd="2" destOrd="0" presId="urn:microsoft.com/office/officeart/2005/8/layout/hProcess11"/>
    <dgm:cxn modelId="{1236796F-3F75-4903-A2E2-147C520DC665}" type="presParOf" srcId="{BB9B373E-CE9C-4BF0-883A-5B50A6A12609}" destId="{8CFDE339-71F0-47C0-A8A1-6F649B2A4400}" srcOrd="5" destOrd="0" presId="urn:microsoft.com/office/officeart/2005/8/layout/hProcess11"/>
    <dgm:cxn modelId="{2483FA50-7B48-4588-946B-E9DC4EAA590F}" type="presParOf" srcId="{BB9B373E-CE9C-4BF0-883A-5B50A6A12609}" destId="{895818EF-B8D9-4F38-B0FE-EAFB5C334D12}" srcOrd="6" destOrd="0" presId="urn:microsoft.com/office/officeart/2005/8/layout/hProcess11"/>
    <dgm:cxn modelId="{5C830A3D-469E-4A28-AC46-8158A28D7BF8}" type="presParOf" srcId="{895818EF-B8D9-4F38-B0FE-EAFB5C334D12}" destId="{BCC6D034-3671-4C0B-825A-EC33728BB7A6}" srcOrd="0" destOrd="0" presId="urn:microsoft.com/office/officeart/2005/8/layout/hProcess11"/>
    <dgm:cxn modelId="{2C50320F-8D0E-4DFA-9D0D-437358F33898}" type="presParOf" srcId="{895818EF-B8D9-4F38-B0FE-EAFB5C334D12}" destId="{A8BD7988-E766-4648-908A-4D3F66F8669F}" srcOrd="1" destOrd="0" presId="urn:microsoft.com/office/officeart/2005/8/layout/hProcess11"/>
    <dgm:cxn modelId="{F52D1030-6CC2-4006-B4BB-04574A7FAC3B}" type="presParOf" srcId="{895818EF-B8D9-4F38-B0FE-EAFB5C334D12}" destId="{778F03A4-FBDF-4C81-81F9-336DB79F1965}" srcOrd="2" destOrd="0" presId="urn:microsoft.com/office/officeart/2005/8/layout/hProcess11"/>
    <dgm:cxn modelId="{AA87D5FB-D010-47F8-852B-92993F8D209A}" type="presParOf" srcId="{BB9B373E-CE9C-4BF0-883A-5B50A6A12609}" destId="{F0C5A7A2-7679-4265-82F8-B89C4675F5AF}" srcOrd="7" destOrd="0" presId="urn:microsoft.com/office/officeart/2005/8/layout/hProcess11"/>
    <dgm:cxn modelId="{7F2FC2C6-A568-435A-ACFE-F17C5CD88774}" type="presParOf" srcId="{BB9B373E-CE9C-4BF0-883A-5B50A6A12609}" destId="{CD63DB21-E064-475E-A82E-C0489210E22D}" srcOrd="8" destOrd="0" presId="urn:microsoft.com/office/officeart/2005/8/layout/hProcess11"/>
    <dgm:cxn modelId="{7D1A4FBB-254B-4773-97D9-7748B8E7A197}" type="presParOf" srcId="{CD63DB21-E064-475E-A82E-C0489210E22D}" destId="{39A94A34-FEEC-44B6-B5A8-45858E988DF3}" srcOrd="0" destOrd="0" presId="urn:microsoft.com/office/officeart/2005/8/layout/hProcess11"/>
    <dgm:cxn modelId="{F45D68F9-D50B-49DC-8409-56DF66281A8D}" type="presParOf" srcId="{CD63DB21-E064-475E-A82E-C0489210E22D}" destId="{1B97DA48-BA9A-4198-8988-EBF74F458444}" srcOrd="1" destOrd="0" presId="urn:microsoft.com/office/officeart/2005/8/layout/hProcess11"/>
    <dgm:cxn modelId="{C4D7B482-781D-479F-B8D7-8B20E1E2AA34}" type="presParOf" srcId="{CD63DB21-E064-475E-A82E-C0489210E22D}" destId="{48AEB2E7-161F-4D9E-BC49-96328230FBC0}" srcOrd="2" destOrd="0" presId="urn:microsoft.com/office/officeart/2005/8/layout/hProcess11"/>
    <dgm:cxn modelId="{26C4FAAE-D12F-4568-B88E-95E009B0D148}" type="presParOf" srcId="{BB9B373E-CE9C-4BF0-883A-5B50A6A12609}" destId="{C2E61089-E6BF-4B0D-A856-E68DC4842F3E}" srcOrd="9" destOrd="0" presId="urn:microsoft.com/office/officeart/2005/8/layout/hProcess11"/>
    <dgm:cxn modelId="{3E63CB0E-6E68-4EAF-8804-01CF4B0BD824}" type="presParOf" srcId="{BB9B373E-CE9C-4BF0-883A-5B50A6A12609}" destId="{47646EE8-8DEA-4ADD-85BF-267937539421}" srcOrd="10" destOrd="0" presId="urn:microsoft.com/office/officeart/2005/8/layout/hProcess11"/>
    <dgm:cxn modelId="{6E602440-F313-4C51-B333-0CD24D74BD65}" type="presParOf" srcId="{47646EE8-8DEA-4ADD-85BF-267937539421}" destId="{B62403B6-2141-4097-9963-E6792C2E1FB1}" srcOrd="0" destOrd="0" presId="urn:microsoft.com/office/officeart/2005/8/layout/hProcess11"/>
    <dgm:cxn modelId="{5A833BDE-369D-4719-B707-8A845183E1C4}" type="presParOf" srcId="{47646EE8-8DEA-4ADD-85BF-267937539421}" destId="{8749F398-434E-4242-841E-9E97A8BFAE35}" srcOrd="1" destOrd="0" presId="urn:microsoft.com/office/officeart/2005/8/layout/hProcess11"/>
    <dgm:cxn modelId="{332EC2EC-2F53-4E81-AF52-1EE677FFAD32}" type="presParOf" srcId="{47646EE8-8DEA-4ADD-85BF-267937539421}" destId="{059E965B-C6AB-4058-AE68-D8E099BC730A}" srcOrd="2" destOrd="0" presId="urn:microsoft.com/office/officeart/2005/8/layout/hProcess11"/>
    <dgm:cxn modelId="{04F4D4E5-0EA4-4F76-AFD6-FA8AB75BC925}" type="presParOf" srcId="{BB9B373E-CE9C-4BF0-883A-5B50A6A12609}" destId="{8F76D576-A7CC-4311-A066-20D3E2688F54}" srcOrd="11" destOrd="0" presId="urn:microsoft.com/office/officeart/2005/8/layout/hProcess11"/>
    <dgm:cxn modelId="{AF932E4C-887F-4F53-B2AA-A18D21A42D63}" type="presParOf" srcId="{BB9B373E-CE9C-4BF0-883A-5B50A6A12609}" destId="{1644CA8B-2374-4712-8A0F-0149E8195ACC}" srcOrd="12" destOrd="0" presId="urn:microsoft.com/office/officeart/2005/8/layout/hProcess11"/>
    <dgm:cxn modelId="{4A73B833-B06B-4937-B262-E085F7DEF6EC}" type="presParOf" srcId="{1644CA8B-2374-4712-8A0F-0149E8195ACC}" destId="{A4ABA474-C5B2-4802-ADA2-3633F4EB5552}" srcOrd="0" destOrd="0" presId="urn:microsoft.com/office/officeart/2005/8/layout/hProcess11"/>
    <dgm:cxn modelId="{A255EFC9-0D6A-44AB-B574-CFB9B0D4BDEC}" type="presParOf" srcId="{1644CA8B-2374-4712-8A0F-0149E8195ACC}" destId="{44038B90-DF63-498F-B337-46242EB37C9A}" srcOrd="1" destOrd="0" presId="urn:microsoft.com/office/officeart/2005/8/layout/hProcess11"/>
    <dgm:cxn modelId="{2AE595D5-8954-4285-93E4-A7B36F2C015F}" type="presParOf" srcId="{1644CA8B-2374-4712-8A0F-0149E8195ACC}" destId="{B023227F-ED09-45C9-8A21-1A3DCE3670B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1F975F-7648-4668-8E4E-A2424C4000EA}" type="doc">
      <dgm:prSet loTypeId="urn:microsoft.com/office/officeart/2005/8/layout/hProcess11" loCatId="process" qsTypeId="urn:microsoft.com/office/officeart/2005/8/quickstyle/simple1" qsCatId="simple" csTypeId="urn:microsoft.com/office/officeart/2005/8/colors/accent6_3" csCatId="accent6" phldr="1"/>
      <dgm:spPr/>
      <dgm:t>
        <a:bodyPr/>
        <a:lstStyle/>
        <a:p>
          <a:endParaRPr lang="en-NG"/>
        </a:p>
      </dgm:t>
    </dgm:pt>
    <dgm:pt modelId="{805B3E8B-29E0-4B0E-A396-137E4D76F4F6}">
      <dgm:prSet phldr="0" custT="1"/>
      <dgm:spPr/>
      <dgm:t>
        <a:bodyPr/>
        <a:lstStyle/>
        <a:p>
          <a:pPr rtl="0"/>
          <a:r>
            <a:rPr lang="en-GB" sz="1200">
              <a:latin typeface="Tw Cen MT" panose="020B0602020104020603" pitchFamily="34" charset="0"/>
            </a:rPr>
            <a:t>Programs/ activities are planned</a:t>
          </a:r>
        </a:p>
      </dgm:t>
    </dgm:pt>
    <dgm:pt modelId="{3ECC1BEA-CFC1-41A4-B0EF-D2D28B1EDF96}" type="parTrans" cxnId="{7E3C2A17-1297-4AC4-B105-B69897EE4E12}">
      <dgm:prSet/>
      <dgm:spPr/>
      <dgm:t>
        <a:bodyPr/>
        <a:lstStyle/>
        <a:p>
          <a:endParaRPr lang="en-NG" sz="1200">
            <a:latin typeface="Tw Cen MT" panose="020B0602020104020603" pitchFamily="34" charset="0"/>
          </a:endParaRPr>
        </a:p>
      </dgm:t>
    </dgm:pt>
    <dgm:pt modelId="{687B3302-2B25-4D36-AF1F-879A98E3157B}" type="sibTrans" cxnId="{7E3C2A17-1297-4AC4-B105-B69897EE4E12}">
      <dgm:prSet/>
      <dgm:spPr/>
      <dgm:t>
        <a:bodyPr/>
        <a:lstStyle/>
        <a:p>
          <a:endParaRPr lang="en-NG" sz="1200">
            <a:latin typeface="Tw Cen MT" panose="020B0602020104020603" pitchFamily="34" charset="0"/>
          </a:endParaRPr>
        </a:p>
      </dgm:t>
    </dgm:pt>
    <dgm:pt modelId="{E648210A-B9BB-4868-B061-FC1E7AB3181A}">
      <dgm:prSet phldr="0" custT="1"/>
      <dgm:spPr/>
      <dgm:t>
        <a:bodyPr/>
        <a:lstStyle/>
        <a:p>
          <a:pPr rtl="0"/>
          <a:r>
            <a:rPr lang="en-GB" sz="1200">
              <a:latin typeface="Tw Cen MT" panose="020B0602020104020603" pitchFamily="34" charset="0"/>
            </a:rPr>
            <a:t>Memos are raised for the programs/activities by program managers </a:t>
          </a:r>
        </a:p>
      </dgm:t>
    </dgm:pt>
    <dgm:pt modelId="{388B0C8F-62BB-4E2B-B705-EFEF2FF62329}" type="parTrans" cxnId="{6818B30F-5BF1-42C6-9393-FFB08B950CA5}">
      <dgm:prSet/>
      <dgm:spPr/>
      <dgm:t>
        <a:bodyPr/>
        <a:lstStyle/>
        <a:p>
          <a:endParaRPr lang="en-NG" sz="1200">
            <a:latin typeface="Tw Cen MT" panose="020B0602020104020603" pitchFamily="34" charset="0"/>
          </a:endParaRPr>
        </a:p>
      </dgm:t>
    </dgm:pt>
    <dgm:pt modelId="{B5EB100B-5904-4F16-9026-A4F4A081407A}" type="sibTrans" cxnId="{6818B30F-5BF1-42C6-9393-FFB08B950CA5}">
      <dgm:prSet/>
      <dgm:spPr/>
      <dgm:t>
        <a:bodyPr/>
        <a:lstStyle/>
        <a:p>
          <a:endParaRPr lang="en-NG" sz="1200">
            <a:latin typeface="Tw Cen MT" panose="020B0602020104020603" pitchFamily="34" charset="0"/>
          </a:endParaRPr>
        </a:p>
      </dgm:t>
    </dgm:pt>
    <dgm:pt modelId="{E28B4B3B-C470-40F7-9EA8-22A3BAE1F6F9}">
      <dgm:prSet phldr="0" custT="1"/>
      <dgm:spPr/>
      <dgm:t>
        <a:bodyPr/>
        <a:lstStyle/>
        <a:p>
          <a:pPr rtl="0"/>
          <a:r>
            <a:rPr lang="en-GB" sz="1200">
              <a:latin typeface="Tw Cen MT" panose="020B0602020104020603" pitchFamily="34" charset="0"/>
            </a:rPr>
            <a:t>HCH presents memos to the governor at the executive meeting  </a:t>
          </a:r>
        </a:p>
      </dgm:t>
    </dgm:pt>
    <dgm:pt modelId="{52BFA75E-BE0B-4690-A99E-21021DD7FFA7}" type="parTrans" cxnId="{B6CDFEC6-CEA3-4E48-95C4-88120EE7354A}">
      <dgm:prSet/>
      <dgm:spPr/>
      <dgm:t>
        <a:bodyPr/>
        <a:lstStyle/>
        <a:p>
          <a:endParaRPr lang="en-NG" sz="1200">
            <a:latin typeface="Tw Cen MT" panose="020B0602020104020603" pitchFamily="34" charset="0"/>
          </a:endParaRPr>
        </a:p>
      </dgm:t>
    </dgm:pt>
    <dgm:pt modelId="{2887BB7F-1643-4AFD-BDDE-1966D160FBB1}" type="sibTrans" cxnId="{B6CDFEC6-CEA3-4E48-95C4-88120EE7354A}">
      <dgm:prSet/>
      <dgm:spPr/>
      <dgm:t>
        <a:bodyPr/>
        <a:lstStyle/>
        <a:p>
          <a:endParaRPr lang="en-NG" sz="1200">
            <a:latin typeface="Tw Cen MT" panose="020B0602020104020603" pitchFamily="34" charset="0"/>
          </a:endParaRPr>
        </a:p>
      </dgm:t>
    </dgm:pt>
    <dgm:pt modelId="{28E5C7D2-4F57-4CF5-A1DB-09EE58AC6C45}">
      <dgm:prSet phldr="0" custT="1"/>
      <dgm:spPr/>
      <dgm:t>
        <a:bodyPr/>
        <a:lstStyle/>
        <a:p>
          <a:pPr rtl="0"/>
          <a:r>
            <a:rPr lang="en-GB" sz="1200">
              <a:latin typeface="Tw Cen MT" panose="020B0602020104020603" pitchFamily="34" charset="0"/>
            </a:rPr>
            <a:t>The governor approves and money is released</a:t>
          </a:r>
        </a:p>
      </dgm:t>
    </dgm:pt>
    <dgm:pt modelId="{0184E7FA-2FE8-46AC-8115-167A90B0B5DF}" type="parTrans" cxnId="{46B7DC65-43EA-4889-8DE4-71AB67466371}">
      <dgm:prSet/>
      <dgm:spPr/>
      <dgm:t>
        <a:bodyPr/>
        <a:lstStyle/>
        <a:p>
          <a:endParaRPr lang="en-NG" sz="1200">
            <a:latin typeface="Tw Cen MT" panose="020B0602020104020603" pitchFamily="34" charset="0"/>
          </a:endParaRPr>
        </a:p>
      </dgm:t>
    </dgm:pt>
    <dgm:pt modelId="{119D5C2F-0BE6-45A3-9013-57CD9C3627DF}" type="sibTrans" cxnId="{46B7DC65-43EA-4889-8DE4-71AB67466371}">
      <dgm:prSet/>
      <dgm:spPr/>
      <dgm:t>
        <a:bodyPr/>
        <a:lstStyle/>
        <a:p>
          <a:endParaRPr lang="en-NG" sz="1200">
            <a:latin typeface="Tw Cen MT" panose="020B0602020104020603" pitchFamily="34" charset="0"/>
          </a:endParaRPr>
        </a:p>
      </dgm:t>
    </dgm:pt>
    <dgm:pt modelId="{E2918BA2-D656-4211-A89D-3423E1438C74}">
      <dgm:prSet phldr="0" custT="1"/>
      <dgm:spPr/>
      <dgm:t>
        <a:bodyPr/>
        <a:lstStyle/>
        <a:p>
          <a:pPr rtl="0"/>
          <a:r>
            <a:rPr lang="en-US" sz="1200" dirty="0">
              <a:latin typeface="Tw Cen MT" panose="020B0602020104020603" pitchFamily="34" charset="0"/>
            </a:rPr>
            <a:t>Requests routed through the Permanent Secretary </a:t>
          </a:r>
          <a:r>
            <a:rPr lang="en-GB" sz="1200" dirty="0">
              <a:latin typeface="Tw Cen MT" panose="020B0602020104020603" pitchFamily="34" charset="0"/>
            </a:rPr>
            <a:t>to the HCH</a:t>
          </a:r>
        </a:p>
      </dgm:t>
    </dgm:pt>
    <dgm:pt modelId="{6DAB7435-DFFA-4BA6-91D2-F6B6DDD39C13}" type="parTrans" cxnId="{85CE73F8-1996-44CD-9B19-88376B0898CF}">
      <dgm:prSet/>
      <dgm:spPr/>
      <dgm:t>
        <a:bodyPr/>
        <a:lstStyle/>
        <a:p>
          <a:endParaRPr lang="en-NG" sz="1200">
            <a:latin typeface="Tw Cen MT" panose="020B0602020104020603" pitchFamily="34" charset="0"/>
          </a:endParaRPr>
        </a:p>
      </dgm:t>
    </dgm:pt>
    <dgm:pt modelId="{AB0B27A0-163C-4F34-996A-B2F0B9E53C03}" type="sibTrans" cxnId="{85CE73F8-1996-44CD-9B19-88376B0898CF}">
      <dgm:prSet/>
      <dgm:spPr/>
      <dgm:t>
        <a:bodyPr/>
        <a:lstStyle/>
        <a:p>
          <a:endParaRPr lang="en-NG" sz="1200">
            <a:latin typeface="Tw Cen MT" panose="020B0602020104020603" pitchFamily="34" charset="0"/>
          </a:endParaRPr>
        </a:p>
      </dgm:t>
    </dgm:pt>
    <dgm:pt modelId="{7A5AB6EE-16C0-4540-8121-DAB75AD23B1C}">
      <dgm:prSet phldr="0" custT="1"/>
      <dgm:spPr/>
      <dgm:t>
        <a:bodyPr/>
        <a:lstStyle/>
        <a:p>
          <a:pPr rtl="0"/>
          <a:r>
            <a:rPr lang="en-GB" sz="1200" dirty="0">
              <a:solidFill>
                <a:srgbClr val="000000"/>
              </a:solidFill>
              <a:latin typeface="Tw Cen MT" panose="020B0602020104020603" pitchFamily="34" charset="0"/>
              <a:ea typeface="Calibri"/>
              <a:cs typeface="Calibri"/>
            </a:rPr>
            <a:t>Tracking of Budget using a template sent to LGA M&amp;E</a:t>
          </a:r>
          <a:endParaRPr lang="en-GB" sz="1200" dirty="0">
            <a:latin typeface="Tw Cen MT" panose="020B0602020104020603" pitchFamily="34" charset="0"/>
            <a:cs typeface="Calibri"/>
          </a:endParaRPr>
        </a:p>
      </dgm:t>
    </dgm:pt>
    <dgm:pt modelId="{2115461B-04E5-4363-8BAB-9CF8E17AABC2}" type="parTrans" cxnId="{509D94C0-B4C8-4914-A96D-B38E98FE96AA}">
      <dgm:prSet/>
      <dgm:spPr/>
      <dgm:t>
        <a:bodyPr/>
        <a:lstStyle/>
        <a:p>
          <a:endParaRPr lang="en-NG" sz="1200">
            <a:latin typeface="Tw Cen MT" panose="020B0602020104020603" pitchFamily="34" charset="0"/>
          </a:endParaRPr>
        </a:p>
      </dgm:t>
    </dgm:pt>
    <dgm:pt modelId="{45BF8469-CFA7-4E5E-AB3E-7C7687B7570C}" type="sibTrans" cxnId="{509D94C0-B4C8-4914-A96D-B38E98FE96AA}">
      <dgm:prSet/>
      <dgm:spPr/>
      <dgm:t>
        <a:bodyPr/>
        <a:lstStyle/>
        <a:p>
          <a:endParaRPr lang="en-NG" sz="1200">
            <a:latin typeface="Tw Cen MT" panose="020B0602020104020603" pitchFamily="34" charset="0"/>
          </a:endParaRPr>
        </a:p>
      </dgm:t>
    </dgm:pt>
    <dgm:pt modelId="{A02D7A3B-6F50-4681-92EB-EF03DF510A9F}">
      <dgm:prSet phldr="0" custT="1"/>
      <dgm:spPr/>
      <dgm:t>
        <a:bodyPr/>
        <a:lstStyle/>
        <a:p>
          <a:r>
            <a:rPr lang="en-GB" sz="1200">
              <a:latin typeface="Tw Cen MT" panose="020B0602020104020603" pitchFamily="34" charset="0"/>
              <a:ea typeface="Calibri"/>
              <a:cs typeface="Calibri"/>
            </a:rPr>
            <a:t>Budget Performance review</a:t>
          </a:r>
          <a:endParaRPr lang="en-US" sz="1200">
            <a:latin typeface="Tw Cen MT" panose="020B0602020104020603" pitchFamily="34" charset="0"/>
            <a:cs typeface="Calibri Light"/>
          </a:endParaRPr>
        </a:p>
      </dgm:t>
    </dgm:pt>
    <dgm:pt modelId="{185210FD-207C-468B-B29A-60BA7A1A435B}" type="parTrans" cxnId="{9B615236-2F8C-40EB-A1CB-DE3BA8F50659}">
      <dgm:prSet/>
      <dgm:spPr/>
      <dgm:t>
        <a:bodyPr/>
        <a:lstStyle/>
        <a:p>
          <a:endParaRPr lang="en-NG" sz="1200">
            <a:latin typeface="Tw Cen MT" panose="020B0602020104020603" pitchFamily="34" charset="0"/>
          </a:endParaRPr>
        </a:p>
      </dgm:t>
    </dgm:pt>
    <dgm:pt modelId="{3C069EBB-E403-4312-BC82-4D375F23026D}" type="sibTrans" cxnId="{9B615236-2F8C-40EB-A1CB-DE3BA8F50659}">
      <dgm:prSet/>
      <dgm:spPr/>
      <dgm:t>
        <a:bodyPr/>
        <a:lstStyle/>
        <a:p>
          <a:endParaRPr lang="en-NG" sz="1200">
            <a:latin typeface="Tw Cen MT" panose="020B0602020104020603" pitchFamily="34" charset="0"/>
          </a:endParaRPr>
        </a:p>
      </dgm:t>
    </dgm:pt>
    <dgm:pt modelId="{48289A66-1588-4C64-92A6-49C003D46303}" type="pres">
      <dgm:prSet presAssocID="{BC1F975F-7648-4668-8E4E-A2424C4000EA}" presName="Name0" presStyleCnt="0">
        <dgm:presLayoutVars>
          <dgm:dir/>
          <dgm:resizeHandles val="exact"/>
        </dgm:presLayoutVars>
      </dgm:prSet>
      <dgm:spPr/>
    </dgm:pt>
    <dgm:pt modelId="{3B7BDF08-45A1-4F9E-ABC6-FBC3A23EFE17}" type="pres">
      <dgm:prSet presAssocID="{BC1F975F-7648-4668-8E4E-A2424C4000EA}" presName="arrow" presStyleLbl="bgShp" presStyleIdx="0" presStyleCnt="1"/>
      <dgm:spPr/>
    </dgm:pt>
    <dgm:pt modelId="{BB9B373E-CE9C-4BF0-883A-5B50A6A12609}" type="pres">
      <dgm:prSet presAssocID="{BC1F975F-7648-4668-8E4E-A2424C4000EA}" presName="points" presStyleCnt="0"/>
      <dgm:spPr/>
    </dgm:pt>
    <dgm:pt modelId="{CF877CED-ADC9-434E-A7ED-76B2E289C1FB}" type="pres">
      <dgm:prSet presAssocID="{805B3E8B-29E0-4B0E-A396-137E4D76F4F6}" presName="compositeA" presStyleCnt="0"/>
      <dgm:spPr/>
    </dgm:pt>
    <dgm:pt modelId="{3F1D0194-5142-454A-A1CF-14F0E9B95ADF}" type="pres">
      <dgm:prSet presAssocID="{805B3E8B-29E0-4B0E-A396-137E4D76F4F6}" presName="textA" presStyleLbl="revTx" presStyleIdx="0" presStyleCnt="7">
        <dgm:presLayoutVars>
          <dgm:bulletEnabled val="1"/>
        </dgm:presLayoutVars>
      </dgm:prSet>
      <dgm:spPr/>
    </dgm:pt>
    <dgm:pt modelId="{043F2A48-D0D7-488E-9A9E-7C1DF24E9790}" type="pres">
      <dgm:prSet presAssocID="{805B3E8B-29E0-4B0E-A396-137E4D76F4F6}" presName="circleA" presStyleLbl="node1" presStyleIdx="0" presStyleCnt="7"/>
      <dgm:spPr/>
    </dgm:pt>
    <dgm:pt modelId="{748D5DE9-3C8D-4AA9-927B-F25EEEE77D6B}" type="pres">
      <dgm:prSet presAssocID="{805B3E8B-29E0-4B0E-A396-137E4D76F4F6}" presName="spaceA" presStyleCnt="0"/>
      <dgm:spPr/>
    </dgm:pt>
    <dgm:pt modelId="{1FAD029B-8232-4A1F-86E8-4EB3E368A601}" type="pres">
      <dgm:prSet presAssocID="{687B3302-2B25-4D36-AF1F-879A98E3157B}" presName="space" presStyleCnt="0"/>
      <dgm:spPr/>
    </dgm:pt>
    <dgm:pt modelId="{CE233DAA-629D-4D57-A5B2-813D69524C81}" type="pres">
      <dgm:prSet presAssocID="{E648210A-B9BB-4868-B061-FC1E7AB3181A}" presName="compositeB" presStyleCnt="0"/>
      <dgm:spPr/>
    </dgm:pt>
    <dgm:pt modelId="{05F7E78A-7730-448C-A376-F1F0C402D2D8}" type="pres">
      <dgm:prSet presAssocID="{E648210A-B9BB-4868-B061-FC1E7AB3181A}" presName="textB" presStyleLbl="revTx" presStyleIdx="1" presStyleCnt="7">
        <dgm:presLayoutVars>
          <dgm:bulletEnabled val="1"/>
        </dgm:presLayoutVars>
      </dgm:prSet>
      <dgm:spPr/>
    </dgm:pt>
    <dgm:pt modelId="{E07692C6-554B-4E91-BC37-F29A94EED6A8}" type="pres">
      <dgm:prSet presAssocID="{E648210A-B9BB-4868-B061-FC1E7AB3181A}" presName="circleB" presStyleLbl="node1" presStyleIdx="1" presStyleCnt="7"/>
      <dgm:spPr/>
    </dgm:pt>
    <dgm:pt modelId="{C3E0FB5F-BD08-4E31-9654-91F7531A0064}" type="pres">
      <dgm:prSet presAssocID="{E648210A-B9BB-4868-B061-FC1E7AB3181A}" presName="spaceB" presStyleCnt="0"/>
      <dgm:spPr/>
    </dgm:pt>
    <dgm:pt modelId="{30DD6432-C628-4469-A418-CF42FED586C1}" type="pres">
      <dgm:prSet presAssocID="{B5EB100B-5904-4F16-9026-A4F4A081407A}" presName="space" presStyleCnt="0"/>
      <dgm:spPr/>
    </dgm:pt>
    <dgm:pt modelId="{EC9C28D2-749B-42B3-A689-4A523D8233DC}" type="pres">
      <dgm:prSet presAssocID="{E2918BA2-D656-4211-A89D-3423E1438C74}" presName="compositeA" presStyleCnt="0"/>
      <dgm:spPr/>
    </dgm:pt>
    <dgm:pt modelId="{889D2B62-6BD8-4F0A-A1E6-88810DF6B8C2}" type="pres">
      <dgm:prSet presAssocID="{E2918BA2-D656-4211-A89D-3423E1438C74}" presName="textA" presStyleLbl="revTx" presStyleIdx="2" presStyleCnt="7">
        <dgm:presLayoutVars>
          <dgm:bulletEnabled val="1"/>
        </dgm:presLayoutVars>
      </dgm:prSet>
      <dgm:spPr/>
    </dgm:pt>
    <dgm:pt modelId="{E41AC06D-555C-4EA6-8B5A-7DBABEBDAA82}" type="pres">
      <dgm:prSet presAssocID="{E2918BA2-D656-4211-A89D-3423E1438C74}" presName="circleA" presStyleLbl="node1" presStyleIdx="2" presStyleCnt="7"/>
      <dgm:spPr/>
    </dgm:pt>
    <dgm:pt modelId="{30AAFF4A-2788-4288-B67F-AF4A43C044B2}" type="pres">
      <dgm:prSet presAssocID="{E2918BA2-D656-4211-A89D-3423E1438C74}" presName="spaceA" presStyleCnt="0"/>
      <dgm:spPr/>
    </dgm:pt>
    <dgm:pt modelId="{320752E2-7806-4C83-9A81-97DEC8D5787E}" type="pres">
      <dgm:prSet presAssocID="{AB0B27A0-163C-4F34-996A-B2F0B9E53C03}" presName="space" presStyleCnt="0"/>
      <dgm:spPr/>
    </dgm:pt>
    <dgm:pt modelId="{399E7E69-FEB6-4548-A5DE-06B3A9F4313D}" type="pres">
      <dgm:prSet presAssocID="{E28B4B3B-C470-40F7-9EA8-22A3BAE1F6F9}" presName="compositeB" presStyleCnt="0"/>
      <dgm:spPr/>
    </dgm:pt>
    <dgm:pt modelId="{4A3151CA-6E3D-4D11-A88D-063D0C2C24D9}" type="pres">
      <dgm:prSet presAssocID="{E28B4B3B-C470-40F7-9EA8-22A3BAE1F6F9}" presName="textB" presStyleLbl="revTx" presStyleIdx="3" presStyleCnt="7">
        <dgm:presLayoutVars>
          <dgm:bulletEnabled val="1"/>
        </dgm:presLayoutVars>
      </dgm:prSet>
      <dgm:spPr/>
    </dgm:pt>
    <dgm:pt modelId="{A512533C-5523-4A51-9B11-0D28688B030C}" type="pres">
      <dgm:prSet presAssocID="{E28B4B3B-C470-40F7-9EA8-22A3BAE1F6F9}" presName="circleB" presStyleLbl="node1" presStyleIdx="3" presStyleCnt="7"/>
      <dgm:spPr/>
    </dgm:pt>
    <dgm:pt modelId="{0F3736EB-23E4-48EE-AA1C-8F433DB23B3E}" type="pres">
      <dgm:prSet presAssocID="{E28B4B3B-C470-40F7-9EA8-22A3BAE1F6F9}" presName="spaceB" presStyleCnt="0"/>
      <dgm:spPr/>
    </dgm:pt>
    <dgm:pt modelId="{F0C5A7A2-7679-4265-82F8-B89C4675F5AF}" type="pres">
      <dgm:prSet presAssocID="{2887BB7F-1643-4AFD-BDDE-1966D160FBB1}" presName="space" presStyleCnt="0"/>
      <dgm:spPr/>
    </dgm:pt>
    <dgm:pt modelId="{B365235A-81FC-43C7-BCA5-576870646C1D}" type="pres">
      <dgm:prSet presAssocID="{28E5C7D2-4F57-4CF5-A1DB-09EE58AC6C45}" presName="compositeA" presStyleCnt="0"/>
      <dgm:spPr/>
    </dgm:pt>
    <dgm:pt modelId="{8DFB4F2D-2C69-49A5-9CBC-85FCCD97676E}" type="pres">
      <dgm:prSet presAssocID="{28E5C7D2-4F57-4CF5-A1DB-09EE58AC6C45}" presName="textA" presStyleLbl="revTx" presStyleIdx="4" presStyleCnt="7">
        <dgm:presLayoutVars>
          <dgm:bulletEnabled val="1"/>
        </dgm:presLayoutVars>
      </dgm:prSet>
      <dgm:spPr/>
    </dgm:pt>
    <dgm:pt modelId="{73448834-57A0-4DC7-9EE3-CBBE07BA9632}" type="pres">
      <dgm:prSet presAssocID="{28E5C7D2-4F57-4CF5-A1DB-09EE58AC6C45}" presName="circleA" presStyleLbl="node1" presStyleIdx="4" presStyleCnt="7" custLinFactNeighborX="-7836" custLinFactNeighborY="-34"/>
      <dgm:spPr/>
    </dgm:pt>
    <dgm:pt modelId="{6CFD91D2-541E-4E8A-85F6-BC71AF9E9571}" type="pres">
      <dgm:prSet presAssocID="{28E5C7D2-4F57-4CF5-A1DB-09EE58AC6C45}" presName="spaceA" presStyleCnt="0"/>
      <dgm:spPr/>
    </dgm:pt>
    <dgm:pt modelId="{45E44AB5-9244-4A11-B2A6-397690E65554}" type="pres">
      <dgm:prSet presAssocID="{119D5C2F-0BE6-45A3-9013-57CD9C3627DF}" presName="space" presStyleCnt="0"/>
      <dgm:spPr/>
    </dgm:pt>
    <dgm:pt modelId="{AEAF84D8-7B36-4C98-87B8-17C36CAC6A45}" type="pres">
      <dgm:prSet presAssocID="{7A5AB6EE-16C0-4540-8121-DAB75AD23B1C}" presName="compositeB" presStyleCnt="0"/>
      <dgm:spPr/>
    </dgm:pt>
    <dgm:pt modelId="{06A9A4B7-4EB3-4AE8-AC23-0712725B845B}" type="pres">
      <dgm:prSet presAssocID="{7A5AB6EE-16C0-4540-8121-DAB75AD23B1C}" presName="textB" presStyleLbl="revTx" presStyleIdx="5" presStyleCnt="7">
        <dgm:presLayoutVars>
          <dgm:bulletEnabled val="1"/>
        </dgm:presLayoutVars>
      </dgm:prSet>
      <dgm:spPr/>
    </dgm:pt>
    <dgm:pt modelId="{897E7CFF-10B7-4887-8788-3713F14B7130}" type="pres">
      <dgm:prSet presAssocID="{7A5AB6EE-16C0-4540-8121-DAB75AD23B1C}" presName="circleB" presStyleLbl="node1" presStyleIdx="5" presStyleCnt="7"/>
      <dgm:spPr/>
    </dgm:pt>
    <dgm:pt modelId="{51871615-5616-4555-944C-93F195E82D47}" type="pres">
      <dgm:prSet presAssocID="{7A5AB6EE-16C0-4540-8121-DAB75AD23B1C}" presName="spaceB" presStyleCnt="0"/>
      <dgm:spPr/>
    </dgm:pt>
    <dgm:pt modelId="{83EAEA9C-FABA-409E-8EB3-94E56C73111D}" type="pres">
      <dgm:prSet presAssocID="{45BF8469-CFA7-4E5E-AB3E-7C7687B7570C}" presName="space" presStyleCnt="0"/>
      <dgm:spPr/>
    </dgm:pt>
    <dgm:pt modelId="{EF164318-7D52-40C5-9F0F-E6E1B6759100}" type="pres">
      <dgm:prSet presAssocID="{A02D7A3B-6F50-4681-92EB-EF03DF510A9F}" presName="compositeA" presStyleCnt="0"/>
      <dgm:spPr/>
    </dgm:pt>
    <dgm:pt modelId="{850E26EC-23D8-4CE5-AEC7-B478E1B6876A}" type="pres">
      <dgm:prSet presAssocID="{A02D7A3B-6F50-4681-92EB-EF03DF510A9F}" presName="textA" presStyleLbl="revTx" presStyleIdx="6" presStyleCnt="7">
        <dgm:presLayoutVars>
          <dgm:bulletEnabled val="1"/>
        </dgm:presLayoutVars>
      </dgm:prSet>
      <dgm:spPr/>
    </dgm:pt>
    <dgm:pt modelId="{1797AD65-36D6-46EB-B94A-0E2AB3E890F6}" type="pres">
      <dgm:prSet presAssocID="{A02D7A3B-6F50-4681-92EB-EF03DF510A9F}" presName="circleA" presStyleLbl="node1" presStyleIdx="6" presStyleCnt="7"/>
      <dgm:spPr/>
    </dgm:pt>
    <dgm:pt modelId="{D338EEDA-40B7-4617-B700-8C0101D510A3}" type="pres">
      <dgm:prSet presAssocID="{A02D7A3B-6F50-4681-92EB-EF03DF510A9F}" presName="spaceA" presStyleCnt="0"/>
      <dgm:spPr/>
    </dgm:pt>
  </dgm:ptLst>
  <dgm:cxnLst>
    <dgm:cxn modelId="{E8E7AB04-E023-4C3E-BB45-3476F82FF576}" type="presOf" srcId="{7A5AB6EE-16C0-4540-8121-DAB75AD23B1C}" destId="{06A9A4B7-4EB3-4AE8-AC23-0712725B845B}" srcOrd="0" destOrd="0" presId="urn:microsoft.com/office/officeart/2005/8/layout/hProcess11"/>
    <dgm:cxn modelId="{C1C8E908-9AC6-437B-A9F0-8AF3AC37197E}" type="presOf" srcId="{A02D7A3B-6F50-4681-92EB-EF03DF510A9F}" destId="{850E26EC-23D8-4CE5-AEC7-B478E1B6876A}" srcOrd="0" destOrd="0" presId="urn:microsoft.com/office/officeart/2005/8/layout/hProcess11"/>
    <dgm:cxn modelId="{6818B30F-5BF1-42C6-9393-FFB08B950CA5}" srcId="{BC1F975F-7648-4668-8E4E-A2424C4000EA}" destId="{E648210A-B9BB-4868-B061-FC1E7AB3181A}" srcOrd="1" destOrd="0" parTransId="{388B0C8F-62BB-4E2B-B705-EFEF2FF62329}" sibTransId="{B5EB100B-5904-4F16-9026-A4F4A081407A}"/>
    <dgm:cxn modelId="{7E3C2A17-1297-4AC4-B105-B69897EE4E12}" srcId="{BC1F975F-7648-4668-8E4E-A2424C4000EA}" destId="{805B3E8B-29E0-4B0E-A396-137E4D76F4F6}" srcOrd="0" destOrd="0" parTransId="{3ECC1BEA-CFC1-41A4-B0EF-D2D28B1EDF96}" sibTransId="{687B3302-2B25-4D36-AF1F-879A98E3157B}"/>
    <dgm:cxn modelId="{8BC6DA17-D13C-4F87-8583-526E926CDC75}" type="presOf" srcId="{28E5C7D2-4F57-4CF5-A1DB-09EE58AC6C45}" destId="{8DFB4F2D-2C69-49A5-9CBC-85FCCD97676E}" srcOrd="0" destOrd="0" presId="urn:microsoft.com/office/officeart/2005/8/layout/hProcess11"/>
    <dgm:cxn modelId="{9B615236-2F8C-40EB-A1CB-DE3BA8F50659}" srcId="{BC1F975F-7648-4668-8E4E-A2424C4000EA}" destId="{A02D7A3B-6F50-4681-92EB-EF03DF510A9F}" srcOrd="6" destOrd="0" parTransId="{185210FD-207C-468B-B29A-60BA7A1A435B}" sibTransId="{3C069EBB-E403-4312-BC82-4D375F23026D}"/>
    <dgm:cxn modelId="{46B7DC65-43EA-4889-8DE4-71AB67466371}" srcId="{BC1F975F-7648-4668-8E4E-A2424C4000EA}" destId="{28E5C7D2-4F57-4CF5-A1DB-09EE58AC6C45}" srcOrd="4" destOrd="0" parTransId="{0184E7FA-2FE8-46AC-8115-167A90B0B5DF}" sibTransId="{119D5C2F-0BE6-45A3-9013-57CD9C3627DF}"/>
    <dgm:cxn modelId="{48675B6A-F4E3-4FA9-A87A-993127661A8E}" type="presOf" srcId="{BC1F975F-7648-4668-8E4E-A2424C4000EA}" destId="{48289A66-1588-4C64-92A6-49C003D46303}" srcOrd="0" destOrd="0" presId="urn:microsoft.com/office/officeart/2005/8/layout/hProcess11"/>
    <dgm:cxn modelId="{AAB18B56-49D0-46BF-B6B3-8556F3124891}" type="presOf" srcId="{805B3E8B-29E0-4B0E-A396-137E4D76F4F6}" destId="{3F1D0194-5142-454A-A1CF-14F0E9B95ADF}" srcOrd="0" destOrd="0" presId="urn:microsoft.com/office/officeart/2005/8/layout/hProcess11"/>
    <dgm:cxn modelId="{8122C284-25EB-40DB-B9B8-78306F544F5B}" type="presOf" srcId="{E2918BA2-D656-4211-A89D-3423E1438C74}" destId="{889D2B62-6BD8-4F0A-A1E6-88810DF6B8C2}" srcOrd="0" destOrd="0" presId="urn:microsoft.com/office/officeart/2005/8/layout/hProcess11"/>
    <dgm:cxn modelId="{5845F29D-4393-47E1-BE40-0CB2849C8B2D}" type="presOf" srcId="{E28B4B3B-C470-40F7-9EA8-22A3BAE1F6F9}" destId="{4A3151CA-6E3D-4D11-A88D-063D0C2C24D9}" srcOrd="0" destOrd="0" presId="urn:microsoft.com/office/officeart/2005/8/layout/hProcess11"/>
    <dgm:cxn modelId="{509D94C0-B4C8-4914-A96D-B38E98FE96AA}" srcId="{BC1F975F-7648-4668-8E4E-A2424C4000EA}" destId="{7A5AB6EE-16C0-4540-8121-DAB75AD23B1C}" srcOrd="5" destOrd="0" parTransId="{2115461B-04E5-4363-8BAB-9CF8E17AABC2}" sibTransId="{45BF8469-CFA7-4E5E-AB3E-7C7687B7570C}"/>
    <dgm:cxn modelId="{B6CDFEC6-CEA3-4E48-95C4-88120EE7354A}" srcId="{BC1F975F-7648-4668-8E4E-A2424C4000EA}" destId="{E28B4B3B-C470-40F7-9EA8-22A3BAE1F6F9}" srcOrd="3" destOrd="0" parTransId="{52BFA75E-BE0B-4690-A99E-21021DD7FFA7}" sibTransId="{2887BB7F-1643-4AFD-BDDE-1966D160FBB1}"/>
    <dgm:cxn modelId="{85E1F3F7-06B2-4A40-B988-597C31E6FB2B}" type="presOf" srcId="{E648210A-B9BB-4868-B061-FC1E7AB3181A}" destId="{05F7E78A-7730-448C-A376-F1F0C402D2D8}" srcOrd="0" destOrd="0" presId="urn:microsoft.com/office/officeart/2005/8/layout/hProcess11"/>
    <dgm:cxn modelId="{85CE73F8-1996-44CD-9B19-88376B0898CF}" srcId="{BC1F975F-7648-4668-8E4E-A2424C4000EA}" destId="{E2918BA2-D656-4211-A89D-3423E1438C74}" srcOrd="2" destOrd="0" parTransId="{6DAB7435-DFFA-4BA6-91D2-F6B6DDD39C13}" sibTransId="{AB0B27A0-163C-4F34-996A-B2F0B9E53C03}"/>
    <dgm:cxn modelId="{278473D3-4D03-48AF-ACFD-FF880C94FE10}" type="presParOf" srcId="{48289A66-1588-4C64-92A6-49C003D46303}" destId="{3B7BDF08-45A1-4F9E-ABC6-FBC3A23EFE17}" srcOrd="0" destOrd="0" presId="urn:microsoft.com/office/officeart/2005/8/layout/hProcess11"/>
    <dgm:cxn modelId="{049E49C0-6B12-48DF-AFD3-3145912E426E}" type="presParOf" srcId="{48289A66-1588-4C64-92A6-49C003D46303}" destId="{BB9B373E-CE9C-4BF0-883A-5B50A6A12609}" srcOrd="1" destOrd="0" presId="urn:microsoft.com/office/officeart/2005/8/layout/hProcess11"/>
    <dgm:cxn modelId="{29A0A5B9-88AE-46B2-A9AF-D141772E3671}" type="presParOf" srcId="{BB9B373E-CE9C-4BF0-883A-5B50A6A12609}" destId="{CF877CED-ADC9-434E-A7ED-76B2E289C1FB}" srcOrd="0" destOrd="0" presId="urn:microsoft.com/office/officeart/2005/8/layout/hProcess11"/>
    <dgm:cxn modelId="{DC31FD1E-A396-4BA5-ACCD-3401C74D7870}" type="presParOf" srcId="{CF877CED-ADC9-434E-A7ED-76B2E289C1FB}" destId="{3F1D0194-5142-454A-A1CF-14F0E9B95ADF}" srcOrd="0" destOrd="0" presId="urn:microsoft.com/office/officeart/2005/8/layout/hProcess11"/>
    <dgm:cxn modelId="{77257FEA-57F5-4A8E-BC27-B843D51FDAC2}" type="presParOf" srcId="{CF877CED-ADC9-434E-A7ED-76B2E289C1FB}" destId="{043F2A48-D0D7-488E-9A9E-7C1DF24E9790}" srcOrd="1" destOrd="0" presId="urn:microsoft.com/office/officeart/2005/8/layout/hProcess11"/>
    <dgm:cxn modelId="{A0BC09F0-128B-45C7-AEDC-738DF6C308C5}" type="presParOf" srcId="{CF877CED-ADC9-434E-A7ED-76B2E289C1FB}" destId="{748D5DE9-3C8D-4AA9-927B-F25EEEE77D6B}" srcOrd="2" destOrd="0" presId="urn:microsoft.com/office/officeart/2005/8/layout/hProcess11"/>
    <dgm:cxn modelId="{81D8E36E-1C44-46E2-8598-431FB7B53D27}" type="presParOf" srcId="{BB9B373E-CE9C-4BF0-883A-5B50A6A12609}" destId="{1FAD029B-8232-4A1F-86E8-4EB3E368A601}" srcOrd="1" destOrd="0" presId="urn:microsoft.com/office/officeart/2005/8/layout/hProcess11"/>
    <dgm:cxn modelId="{4CC374DF-A613-4BB5-96FF-4066DF48CEF9}" type="presParOf" srcId="{BB9B373E-CE9C-4BF0-883A-5B50A6A12609}" destId="{CE233DAA-629D-4D57-A5B2-813D69524C81}" srcOrd="2" destOrd="0" presId="urn:microsoft.com/office/officeart/2005/8/layout/hProcess11"/>
    <dgm:cxn modelId="{E2F7A7F5-9EBA-47F3-AB38-5E475E7D37B6}" type="presParOf" srcId="{CE233DAA-629D-4D57-A5B2-813D69524C81}" destId="{05F7E78A-7730-448C-A376-F1F0C402D2D8}" srcOrd="0" destOrd="0" presId="urn:microsoft.com/office/officeart/2005/8/layout/hProcess11"/>
    <dgm:cxn modelId="{0FBD6B7D-0034-4B58-AF3E-3BC1905D7829}" type="presParOf" srcId="{CE233DAA-629D-4D57-A5B2-813D69524C81}" destId="{E07692C6-554B-4E91-BC37-F29A94EED6A8}" srcOrd="1" destOrd="0" presId="urn:microsoft.com/office/officeart/2005/8/layout/hProcess11"/>
    <dgm:cxn modelId="{DC51D6E4-3DF7-4F37-95EA-C53B9636E26B}" type="presParOf" srcId="{CE233DAA-629D-4D57-A5B2-813D69524C81}" destId="{C3E0FB5F-BD08-4E31-9654-91F7531A0064}" srcOrd="2" destOrd="0" presId="urn:microsoft.com/office/officeart/2005/8/layout/hProcess11"/>
    <dgm:cxn modelId="{A9A73BAA-BD86-4015-A406-4DC53A6E5E6C}" type="presParOf" srcId="{BB9B373E-CE9C-4BF0-883A-5B50A6A12609}" destId="{30DD6432-C628-4469-A418-CF42FED586C1}" srcOrd="3" destOrd="0" presId="urn:microsoft.com/office/officeart/2005/8/layout/hProcess11"/>
    <dgm:cxn modelId="{91621668-B7CA-4FCF-9D4E-E172EC856C7C}" type="presParOf" srcId="{BB9B373E-CE9C-4BF0-883A-5B50A6A12609}" destId="{EC9C28D2-749B-42B3-A689-4A523D8233DC}" srcOrd="4" destOrd="0" presId="urn:microsoft.com/office/officeart/2005/8/layout/hProcess11"/>
    <dgm:cxn modelId="{7EFF1866-3B2F-4A05-822E-5BD4D260A138}" type="presParOf" srcId="{EC9C28D2-749B-42B3-A689-4A523D8233DC}" destId="{889D2B62-6BD8-4F0A-A1E6-88810DF6B8C2}" srcOrd="0" destOrd="0" presId="urn:microsoft.com/office/officeart/2005/8/layout/hProcess11"/>
    <dgm:cxn modelId="{BD295AAA-9918-49AD-A930-C0C865C22CEB}" type="presParOf" srcId="{EC9C28D2-749B-42B3-A689-4A523D8233DC}" destId="{E41AC06D-555C-4EA6-8B5A-7DBABEBDAA82}" srcOrd="1" destOrd="0" presId="urn:microsoft.com/office/officeart/2005/8/layout/hProcess11"/>
    <dgm:cxn modelId="{3D6A6910-E69A-452D-9284-D1C125FDCC93}" type="presParOf" srcId="{EC9C28D2-749B-42B3-A689-4A523D8233DC}" destId="{30AAFF4A-2788-4288-B67F-AF4A43C044B2}" srcOrd="2" destOrd="0" presId="urn:microsoft.com/office/officeart/2005/8/layout/hProcess11"/>
    <dgm:cxn modelId="{BE7974B4-B723-4B5F-9731-F12B4365498C}" type="presParOf" srcId="{BB9B373E-CE9C-4BF0-883A-5B50A6A12609}" destId="{320752E2-7806-4C83-9A81-97DEC8D5787E}" srcOrd="5" destOrd="0" presId="urn:microsoft.com/office/officeart/2005/8/layout/hProcess11"/>
    <dgm:cxn modelId="{DDF7DE80-11A9-46C9-B29D-7D4B1A901DE9}" type="presParOf" srcId="{BB9B373E-CE9C-4BF0-883A-5B50A6A12609}" destId="{399E7E69-FEB6-4548-A5DE-06B3A9F4313D}" srcOrd="6" destOrd="0" presId="urn:microsoft.com/office/officeart/2005/8/layout/hProcess11"/>
    <dgm:cxn modelId="{91DCD550-4082-4DB9-BEA9-9C1E0E51F9D0}" type="presParOf" srcId="{399E7E69-FEB6-4548-A5DE-06B3A9F4313D}" destId="{4A3151CA-6E3D-4D11-A88D-063D0C2C24D9}" srcOrd="0" destOrd="0" presId="urn:microsoft.com/office/officeart/2005/8/layout/hProcess11"/>
    <dgm:cxn modelId="{01252F31-E0DD-408A-BF0B-DEE10B0D1E2F}" type="presParOf" srcId="{399E7E69-FEB6-4548-A5DE-06B3A9F4313D}" destId="{A512533C-5523-4A51-9B11-0D28688B030C}" srcOrd="1" destOrd="0" presId="urn:microsoft.com/office/officeart/2005/8/layout/hProcess11"/>
    <dgm:cxn modelId="{D826925D-713E-4495-AFBB-5AA283E68030}" type="presParOf" srcId="{399E7E69-FEB6-4548-A5DE-06B3A9F4313D}" destId="{0F3736EB-23E4-48EE-AA1C-8F433DB23B3E}" srcOrd="2" destOrd="0" presId="urn:microsoft.com/office/officeart/2005/8/layout/hProcess11"/>
    <dgm:cxn modelId="{56CC233D-5A40-487F-9F8E-7F610F4C21DB}" type="presParOf" srcId="{BB9B373E-CE9C-4BF0-883A-5B50A6A12609}" destId="{F0C5A7A2-7679-4265-82F8-B89C4675F5AF}" srcOrd="7" destOrd="0" presId="urn:microsoft.com/office/officeart/2005/8/layout/hProcess11"/>
    <dgm:cxn modelId="{87B54DF1-4AB1-42AF-BB51-7062413DFA41}" type="presParOf" srcId="{BB9B373E-CE9C-4BF0-883A-5B50A6A12609}" destId="{B365235A-81FC-43C7-BCA5-576870646C1D}" srcOrd="8" destOrd="0" presId="urn:microsoft.com/office/officeart/2005/8/layout/hProcess11"/>
    <dgm:cxn modelId="{2A388C13-1B01-4623-B6AE-94BD5D6417FF}" type="presParOf" srcId="{B365235A-81FC-43C7-BCA5-576870646C1D}" destId="{8DFB4F2D-2C69-49A5-9CBC-85FCCD97676E}" srcOrd="0" destOrd="0" presId="urn:microsoft.com/office/officeart/2005/8/layout/hProcess11"/>
    <dgm:cxn modelId="{8B13FA07-3D53-4382-9310-9EDD15F16E1D}" type="presParOf" srcId="{B365235A-81FC-43C7-BCA5-576870646C1D}" destId="{73448834-57A0-4DC7-9EE3-CBBE07BA9632}" srcOrd="1" destOrd="0" presId="urn:microsoft.com/office/officeart/2005/8/layout/hProcess11"/>
    <dgm:cxn modelId="{C621F7B5-F961-4099-B53D-0CD269D3E60D}" type="presParOf" srcId="{B365235A-81FC-43C7-BCA5-576870646C1D}" destId="{6CFD91D2-541E-4E8A-85F6-BC71AF9E9571}" srcOrd="2" destOrd="0" presId="urn:microsoft.com/office/officeart/2005/8/layout/hProcess11"/>
    <dgm:cxn modelId="{944C3242-112D-4328-9EF4-C1D7FD42659A}" type="presParOf" srcId="{BB9B373E-CE9C-4BF0-883A-5B50A6A12609}" destId="{45E44AB5-9244-4A11-B2A6-397690E65554}" srcOrd="9" destOrd="0" presId="urn:microsoft.com/office/officeart/2005/8/layout/hProcess11"/>
    <dgm:cxn modelId="{BD8C7424-E670-4130-9E33-9F396AA6E618}" type="presParOf" srcId="{BB9B373E-CE9C-4BF0-883A-5B50A6A12609}" destId="{AEAF84D8-7B36-4C98-87B8-17C36CAC6A45}" srcOrd="10" destOrd="0" presId="urn:microsoft.com/office/officeart/2005/8/layout/hProcess11"/>
    <dgm:cxn modelId="{527A7285-4191-42F2-B240-3EBD677948DF}" type="presParOf" srcId="{AEAF84D8-7B36-4C98-87B8-17C36CAC6A45}" destId="{06A9A4B7-4EB3-4AE8-AC23-0712725B845B}" srcOrd="0" destOrd="0" presId="urn:microsoft.com/office/officeart/2005/8/layout/hProcess11"/>
    <dgm:cxn modelId="{93D45D5F-75A1-4132-AD28-A165F0FCCE88}" type="presParOf" srcId="{AEAF84D8-7B36-4C98-87B8-17C36CAC6A45}" destId="{897E7CFF-10B7-4887-8788-3713F14B7130}" srcOrd="1" destOrd="0" presId="urn:microsoft.com/office/officeart/2005/8/layout/hProcess11"/>
    <dgm:cxn modelId="{BD7C861F-B5AE-449D-B58F-FE923D57F5DD}" type="presParOf" srcId="{AEAF84D8-7B36-4C98-87B8-17C36CAC6A45}" destId="{51871615-5616-4555-944C-93F195E82D47}" srcOrd="2" destOrd="0" presId="urn:microsoft.com/office/officeart/2005/8/layout/hProcess11"/>
    <dgm:cxn modelId="{30F642C9-1C20-46FA-ADCB-EAF3158A6011}" type="presParOf" srcId="{BB9B373E-CE9C-4BF0-883A-5B50A6A12609}" destId="{83EAEA9C-FABA-409E-8EB3-94E56C73111D}" srcOrd="11" destOrd="0" presId="urn:microsoft.com/office/officeart/2005/8/layout/hProcess11"/>
    <dgm:cxn modelId="{0D79BB2F-ADCD-40AE-8863-D825C1E2A449}" type="presParOf" srcId="{BB9B373E-CE9C-4BF0-883A-5B50A6A12609}" destId="{EF164318-7D52-40C5-9F0F-E6E1B6759100}" srcOrd="12" destOrd="0" presId="urn:microsoft.com/office/officeart/2005/8/layout/hProcess11"/>
    <dgm:cxn modelId="{CF0E7794-2D1D-437E-96EE-765FA0DE86AD}" type="presParOf" srcId="{EF164318-7D52-40C5-9F0F-E6E1B6759100}" destId="{850E26EC-23D8-4CE5-AEC7-B478E1B6876A}" srcOrd="0" destOrd="0" presId="urn:microsoft.com/office/officeart/2005/8/layout/hProcess11"/>
    <dgm:cxn modelId="{B324BA8F-8367-464E-87C0-A2FB2E382CFC}" type="presParOf" srcId="{EF164318-7D52-40C5-9F0F-E6E1B6759100}" destId="{1797AD65-36D6-46EB-B94A-0E2AB3E890F6}" srcOrd="1" destOrd="0" presId="urn:microsoft.com/office/officeart/2005/8/layout/hProcess11"/>
    <dgm:cxn modelId="{B5924928-0FC7-4031-BFE1-4C79B5CD1C7D}" type="presParOf" srcId="{EF164318-7D52-40C5-9F0F-E6E1B6759100}" destId="{D338EEDA-40B7-4617-B700-8C0101D510A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1022058"/>
          <a:ext cx="8352363" cy="13627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D48E0-5912-4D8B-A3C0-4D8C81731C44}">
      <dsp:nvSpPr>
        <dsp:cNvPr id="0" name=""/>
        <dsp:cNvSpPr/>
      </dsp:nvSpPr>
      <dsp:spPr>
        <a:xfrm>
          <a:off x="2064"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a:rPr>
            <a:t>Notification (Call-Circular) letter from the SMBP</a:t>
          </a:r>
          <a:endParaRPr lang="en-NG" sz="1100" kern="1200">
            <a:latin typeface="Tw Cen MT"/>
          </a:endParaRPr>
        </a:p>
      </dsp:txBody>
      <dsp:txXfrm>
        <a:off x="2064" y="0"/>
        <a:ext cx="1202079" cy="1362744"/>
      </dsp:txXfrm>
    </dsp:sp>
    <dsp:sp modelId="{EB79A2C2-94B0-4027-9423-E1EDF14844C2}">
      <dsp:nvSpPr>
        <dsp:cNvPr id="0" name=""/>
        <dsp:cNvSpPr/>
      </dsp:nvSpPr>
      <dsp:spPr>
        <a:xfrm>
          <a:off x="432761" y="1533087"/>
          <a:ext cx="340686" cy="34068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6E6B2-70FB-490F-A0F0-D16E54C94F49}">
      <dsp:nvSpPr>
        <dsp:cNvPr id="0" name=""/>
        <dsp:cNvSpPr/>
      </dsp:nvSpPr>
      <dsp:spPr>
        <a:xfrm>
          <a:off x="1264248"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Each unit, department and program prepares a budget</a:t>
          </a:r>
          <a:endParaRPr lang="en-NG" sz="1100" kern="1200">
            <a:latin typeface="Tw Cen MT"/>
          </a:endParaRPr>
        </a:p>
      </dsp:txBody>
      <dsp:txXfrm>
        <a:off x="1264248" y="2044116"/>
        <a:ext cx="1202079" cy="1362744"/>
      </dsp:txXfrm>
    </dsp:sp>
    <dsp:sp modelId="{7D2AB675-B78E-4E25-937A-BA2718A56402}">
      <dsp:nvSpPr>
        <dsp:cNvPr id="0" name=""/>
        <dsp:cNvSpPr/>
      </dsp:nvSpPr>
      <dsp:spPr>
        <a:xfrm>
          <a:off x="1694944" y="1533087"/>
          <a:ext cx="340686" cy="340686"/>
        </a:xfrm>
        <a:prstGeom prst="ellipse">
          <a:avLst/>
        </a:prstGeom>
        <a:solidFill>
          <a:schemeClr val="accent1">
            <a:shade val="80000"/>
            <a:hueOff val="69262"/>
            <a:satOff val="-3758"/>
            <a:lumOff val="5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FC69BF-3FC2-4A07-9518-FBB6176D31B9}">
      <dsp:nvSpPr>
        <dsp:cNvPr id="0" name=""/>
        <dsp:cNvSpPr/>
      </dsp:nvSpPr>
      <dsp:spPr>
        <a:xfrm>
          <a:off x="2526431"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GB" sz="1100" kern="1200">
              <a:latin typeface="Tw Cen MT"/>
            </a:rPr>
            <a:t>Consolidated budget submitted to the SMOH </a:t>
          </a:r>
          <a:endParaRPr lang="en-NG" sz="1100" kern="1200">
            <a:latin typeface="Tw Cen MT" panose="020B0602020104020603" pitchFamily="34" charset="0"/>
          </a:endParaRPr>
        </a:p>
      </dsp:txBody>
      <dsp:txXfrm>
        <a:off x="2526431" y="0"/>
        <a:ext cx="1202079" cy="1362744"/>
      </dsp:txXfrm>
    </dsp:sp>
    <dsp:sp modelId="{BCD6DE50-92ED-4829-B8F2-6998E8A06F9B}">
      <dsp:nvSpPr>
        <dsp:cNvPr id="0" name=""/>
        <dsp:cNvSpPr/>
      </dsp:nvSpPr>
      <dsp:spPr>
        <a:xfrm>
          <a:off x="2957128" y="1533087"/>
          <a:ext cx="340686" cy="340686"/>
        </a:xfrm>
        <a:prstGeom prst="ellipse">
          <a:avLst/>
        </a:prstGeom>
        <a:solidFill>
          <a:schemeClr val="accent1">
            <a:shade val="80000"/>
            <a:hueOff val="138523"/>
            <a:satOff val="-7516"/>
            <a:lumOff val="117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92C4E-37EB-422E-A903-DC842EFBB4EF}">
      <dsp:nvSpPr>
        <dsp:cNvPr id="0" name=""/>
        <dsp:cNvSpPr/>
      </dsp:nvSpPr>
      <dsp:spPr>
        <a:xfrm>
          <a:off x="3788615"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SMOH holds budget discussion with SMBP</a:t>
          </a:r>
          <a:endParaRPr lang="en-NG" sz="1100" kern="1200">
            <a:latin typeface="Tw Cen MT"/>
          </a:endParaRPr>
        </a:p>
      </dsp:txBody>
      <dsp:txXfrm>
        <a:off x="3788615" y="2044116"/>
        <a:ext cx="1202079" cy="1362744"/>
      </dsp:txXfrm>
    </dsp:sp>
    <dsp:sp modelId="{605B5F6F-E38C-4F57-86FB-4D7A76ADB532}">
      <dsp:nvSpPr>
        <dsp:cNvPr id="0" name=""/>
        <dsp:cNvSpPr/>
      </dsp:nvSpPr>
      <dsp:spPr>
        <a:xfrm>
          <a:off x="4219312" y="1533087"/>
          <a:ext cx="340686" cy="340686"/>
        </a:xfrm>
        <a:prstGeom prst="ellipse">
          <a:avLst/>
        </a:prstGeom>
        <a:solidFill>
          <a:schemeClr val="accent1">
            <a:shade val="80000"/>
            <a:hueOff val="207785"/>
            <a:satOff val="-11274"/>
            <a:lumOff val="176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69B1A-F473-42CE-AD22-0FE217B98D4E}">
      <dsp:nvSpPr>
        <dsp:cNvPr id="0" name=""/>
        <dsp:cNvSpPr/>
      </dsp:nvSpPr>
      <dsp:spPr>
        <a:xfrm>
          <a:off x="5050798" y="0"/>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a:rPr>
            <a:t>Budget defence at the SHOA followed by investigation</a:t>
          </a:r>
          <a:endParaRPr lang="en-NG" sz="1100" kern="1200">
            <a:latin typeface="Tw Cen MT"/>
          </a:endParaRPr>
        </a:p>
      </dsp:txBody>
      <dsp:txXfrm>
        <a:off x="5050798" y="0"/>
        <a:ext cx="1202079" cy="1362744"/>
      </dsp:txXfrm>
    </dsp:sp>
    <dsp:sp modelId="{0EB8722F-4416-47C6-B08F-34BD2D09CBEA}">
      <dsp:nvSpPr>
        <dsp:cNvPr id="0" name=""/>
        <dsp:cNvSpPr/>
      </dsp:nvSpPr>
      <dsp:spPr>
        <a:xfrm>
          <a:off x="5481495" y="1533087"/>
          <a:ext cx="340686" cy="340686"/>
        </a:xfrm>
        <a:prstGeom prst="ellipse">
          <a:avLst/>
        </a:prstGeom>
        <a:solidFill>
          <a:schemeClr val="accent1">
            <a:shade val="80000"/>
            <a:hueOff val="277047"/>
            <a:satOff val="-15032"/>
            <a:lumOff val="234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49386-1A47-46C5-87C7-BD79A89EDDDA}">
      <dsp:nvSpPr>
        <dsp:cNvPr id="0" name=""/>
        <dsp:cNvSpPr/>
      </dsp:nvSpPr>
      <dsp:spPr>
        <a:xfrm>
          <a:off x="6312982" y="2044116"/>
          <a:ext cx="1202079"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a:latin typeface="Tw Cen MT"/>
            </a:rPr>
            <a:t>Budget approval</a:t>
          </a:r>
          <a:endParaRPr lang="en-NG" sz="1100" kern="1200">
            <a:latin typeface="Tw Cen MT"/>
          </a:endParaRPr>
        </a:p>
      </dsp:txBody>
      <dsp:txXfrm>
        <a:off x="6312982" y="2044116"/>
        <a:ext cx="1202079" cy="1362744"/>
      </dsp:txXfrm>
    </dsp:sp>
    <dsp:sp modelId="{4E7194E4-E0BB-410D-A74E-4A87050061D0}">
      <dsp:nvSpPr>
        <dsp:cNvPr id="0" name=""/>
        <dsp:cNvSpPr/>
      </dsp:nvSpPr>
      <dsp:spPr>
        <a:xfrm>
          <a:off x="6743679" y="1533087"/>
          <a:ext cx="340686" cy="340686"/>
        </a:xfrm>
        <a:prstGeom prst="ellips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1003933"/>
          <a:ext cx="9022681" cy="13627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D0194-5142-454A-A1CF-14F0E9B95ADF}">
      <dsp:nvSpPr>
        <dsp:cNvPr id="0" name=""/>
        <dsp:cNvSpPr/>
      </dsp:nvSpPr>
      <dsp:spPr>
        <a:xfrm>
          <a:off x="747" y="0"/>
          <a:ext cx="971862"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a:latin typeface="Tw Cen MT" panose="020B0602020104020603" pitchFamily="34" charset="0"/>
            </a:rPr>
            <a:t>Notification (Call-Circular) letter</a:t>
          </a:r>
          <a:endParaRPr lang="en-NG" sz="1100" kern="1200">
            <a:latin typeface="Tw Cen MT" panose="020B0602020104020603" pitchFamily="34" charset="0"/>
          </a:endParaRPr>
        </a:p>
      </dsp:txBody>
      <dsp:txXfrm>
        <a:off x="747" y="0"/>
        <a:ext cx="971862" cy="1362744"/>
      </dsp:txXfrm>
    </dsp:sp>
    <dsp:sp modelId="{043F2A48-D0D7-488E-9A9E-7C1DF24E9790}">
      <dsp:nvSpPr>
        <dsp:cNvPr id="0" name=""/>
        <dsp:cNvSpPr/>
      </dsp:nvSpPr>
      <dsp:spPr>
        <a:xfrm>
          <a:off x="316335" y="1533087"/>
          <a:ext cx="340686" cy="34068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7E78A-7730-448C-A376-F1F0C402D2D8}">
      <dsp:nvSpPr>
        <dsp:cNvPr id="0" name=""/>
        <dsp:cNvSpPr/>
      </dsp:nvSpPr>
      <dsp:spPr>
        <a:xfrm>
          <a:off x="999126" y="2044116"/>
          <a:ext cx="1048696"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GB" sz="1100" kern="1200" dirty="0">
              <a:latin typeface="Tw Cen MT" panose="020B0602020104020603" pitchFamily="34" charset="0"/>
            </a:rPr>
            <a:t>Collection of data from all units and departments.</a:t>
          </a:r>
          <a:endParaRPr lang="en-NG" sz="1100" kern="1200" dirty="0">
            <a:latin typeface="Tw Cen MT" panose="020B0602020104020603" pitchFamily="34" charset="0"/>
          </a:endParaRPr>
        </a:p>
      </dsp:txBody>
      <dsp:txXfrm>
        <a:off x="999126" y="2044116"/>
        <a:ext cx="1048696" cy="1362744"/>
      </dsp:txXfrm>
    </dsp:sp>
    <dsp:sp modelId="{E07692C6-554B-4E91-BC37-F29A94EED6A8}">
      <dsp:nvSpPr>
        <dsp:cNvPr id="0" name=""/>
        <dsp:cNvSpPr/>
      </dsp:nvSpPr>
      <dsp:spPr>
        <a:xfrm>
          <a:off x="1353131" y="1533087"/>
          <a:ext cx="340686" cy="340686"/>
        </a:xfrm>
        <a:prstGeom prst="ellipse">
          <a:avLst/>
        </a:prstGeom>
        <a:solidFill>
          <a:schemeClr val="accent1">
            <a:shade val="80000"/>
            <a:hueOff val="57718"/>
            <a:satOff val="-3132"/>
            <a:lumOff val="4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6BF691-07FE-47B4-AE4A-62AA7E7C213F}">
      <dsp:nvSpPr>
        <dsp:cNvPr id="0" name=""/>
        <dsp:cNvSpPr/>
      </dsp:nvSpPr>
      <dsp:spPr>
        <a:xfrm>
          <a:off x="2074338" y="207937"/>
          <a:ext cx="897108" cy="1126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kern="1200" dirty="0">
              <a:latin typeface="Tw Cen MT" panose="020B0602020104020603" pitchFamily="34" charset="0"/>
            </a:rPr>
            <a:t>Draft consolidated by the Budget &amp; Planning unit.</a:t>
          </a:r>
          <a:endParaRPr lang="en-NG" sz="1100" kern="1200" dirty="0">
            <a:latin typeface="Tw Cen MT" panose="020B0602020104020603" pitchFamily="34" charset="0"/>
          </a:endParaRPr>
        </a:p>
      </dsp:txBody>
      <dsp:txXfrm>
        <a:off x="2074338" y="207937"/>
        <a:ext cx="897108" cy="1126240"/>
      </dsp:txXfrm>
    </dsp:sp>
    <dsp:sp modelId="{9EEF949F-0AF1-480B-91D6-967B382E96DE}">
      <dsp:nvSpPr>
        <dsp:cNvPr id="0" name=""/>
        <dsp:cNvSpPr/>
      </dsp:nvSpPr>
      <dsp:spPr>
        <a:xfrm>
          <a:off x="2330190" y="1526048"/>
          <a:ext cx="340686" cy="340686"/>
        </a:xfrm>
        <a:prstGeom prst="ellipse">
          <a:avLst/>
        </a:prstGeom>
        <a:solidFill>
          <a:schemeClr val="accent1">
            <a:shade val="80000"/>
            <a:hueOff val="115436"/>
            <a:satOff val="-6263"/>
            <a:lumOff val="9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6D034-3671-4C0B-825A-EC33728BB7A6}">
      <dsp:nvSpPr>
        <dsp:cNvPr id="0" name=""/>
        <dsp:cNvSpPr/>
      </dsp:nvSpPr>
      <dsp:spPr>
        <a:xfrm>
          <a:off x="2997963" y="2044116"/>
          <a:ext cx="1699293"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w Cen MT" panose="020B0602020104020603" pitchFamily="34" charset="0"/>
            </a:rPr>
            <a:t>LSPHCDB management team reviews draft. Adjustments made to fit within ceilings; some items dropped or scaled back.</a:t>
          </a:r>
          <a:endParaRPr lang="en-NG" sz="1100" kern="1200" dirty="0">
            <a:latin typeface="Tw Cen MT" panose="020B0602020104020603" pitchFamily="34" charset="0"/>
          </a:endParaRPr>
        </a:p>
      </dsp:txBody>
      <dsp:txXfrm>
        <a:off x="2997963" y="2044116"/>
        <a:ext cx="1699293" cy="1362744"/>
      </dsp:txXfrm>
    </dsp:sp>
    <dsp:sp modelId="{A8BD7988-E766-4648-908A-4D3F66F8669F}">
      <dsp:nvSpPr>
        <dsp:cNvPr id="0" name=""/>
        <dsp:cNvSpPr/>
      </dsp:nvSpPr>
      <dsp:spPr>
        <a:xfrm>
          <a:off x="3677266" y="1533087"/>
          <a:ext cx="340686" cy="340686"/>
        </a:xfrm>
        <a:prstGeom prst="ellipse">
          <a:avLst/>
        </a:prstGeom>
        <a:solidFill>
          <a:schemeClr val="accent1">
            <a:shade val="80000"/>
            <a:hueOff val="173154"/>
            <a:satOff val="-9395"/>
            <a:lumOff val="14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94A34-FEEC-44B6-B5A8-45858E988DF3}">
      <dsp:nvSpPr>
        <dsp:cNvPr id="0" name=""/>
        <dsp:cNvSpPr/>
      </dsp:nvSpPr>
      <dsp:spPr>
        <a:xfrm>
          <a:off x="4723772" y="0"/>
          <a:ext cx="1136798"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dirty="0">
              <a:latin typeface="Tw Cen MT" panose="020B0602020104020603" pitchFamily="34" charset="0"/>
            </a:rPr>
            <a:t>Budget submission and  defence at the SMBP</a:t>
          </a:r>
          <a:endParaRPr lang="en-NG" sz="1100" kern="1200" dirty="0">
            <a:latin typeface="Tw Cen MT" panose="020B0602020104020603" pitchFamily="34" charset="0"/>
          </a:endParaRPr>
        </a:p>
      </dsp:txBody>
      <dsp:txXfrm>
        <a:off x="4723772" y="0"/>
        <a:ext cx="1136798" cy="1362744"/>
      </dsp:txXfrm>
    </dsp:sp>
    <dsp:sp modelId="{1B97DA48-BA9A-4198-8988-EBF74F458444}">
      <dsp:nvSpPr>
        <dsp:cNvPr id="0" name=""/>
        <dsp:cNvSpPr/>
      </dsp:nvSpPr>
      <dsp:spPr>
        <a:xfrm>
          <a:off x="5121829" y="1533087"/>
          <a:ext cx="340686" cy="340686"/>
        </a:xfrm>
        <a:prstGeom prst="ellipse">
          <a:avLst/>
        </a:prstGeom>
        <a:solidFill>
          <a:schemeClr val="accent1">
            <a:shade val="80000"/>
            <a:hueOff val="230872"/>
            <a:satOff val="-12527"/>
            <a:lumOff val="19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403B6-2141-4097-9963-E6792C2E1FB1}">
      <dsp:nvSpPr>
        <dsp:cNvPr id="0" name=""/>
        <dsp:cNvSpPr/>
      </dsp:nvSpPr>
      <dsp:spPr>
        <a:xfrm>
          <a:off x="5887087" y="2123612"/>
          <a:ext cx="1351967" cy="93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w Cen MT" panose="020B0602020104020603" pitchFamily="34" charset="0"/>
            </a:rPr>
            <a:t>MEPB presents consolidated state budget (including LSPHCDB’s).</a:t>
          </a:r>
          <a:endParaRPr lang="en-NG" sz="1100" kern="1200" dirty="0">
            <a:latin typeface="Tw Cen MT" panose="020B0602020104020603" pitchFamily="34" charset="0"/>
          </a:endParaRPr>
        </a:p>
      </dsp:txBody>
      <dsp:txXfrm>
        <a:off x="5887087" y="2123612"/>
        <a:ext cx="1351967" cy="930781"/>
      </dsp:txXfrm>
    </dsp:sp>
    <dsp:sp modelId="{8749F398-434E-4242-841E-9E97A8BFAE35}">
      <dsp:nvSpPr>
        <dsp:cNvPr id="0" name=""/>
        <dsp:cNvSpPr/>
      </dsp:nvSpPr>
      <dsp:spPr>
        <a:xfrm>
          <a:off x="6425294" y="1517661"/>
          <a:ext cx="340686" cy="340686"/>
        </a:xfrm>
        <a:prstGeom prst="ellipse">
          <a:avLst/>
        </a:prstGeom>
        <a:solidFill>
          <a:schemeClr val="accent1">
            <a:shade val="80000"/>
            <a:hueOff val="288590"/>
            <a:satOff val="-15658"/>
            <a:lumOff val="244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BA474-C5B2-4802-ADA2-3633F4EB5552}">
      <dsp:nvSpPr>
        <dsp:cNvPr id="0" name=""/>
        <dsp:cNvSpPr/>
      </dsp:nvSpPr>
      <dsp:spPr>
        <a:xfrm>
          <a:off x="7265571" y="0"/>
          <a:ext cx="854093" cy="1362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GB" sz="1100" kern="1200" dirty="0">
              <a:latin typeface="Tw Cen MT" panose="020B0602020104020603" pitchFamily="34" charset="0"/>
            </a:rPr>
            <a:t>Budget approval</a:t>
          </a:r>
          <a:endParaRPr lang="en-NG" sz="1100" kern="1200" dirty="0">
            <a:latin typeface="Tw Cen MT" panose="020B0602020104020603" pitchFamily="34" charset="0"/>
          </a:endParaRPr>
        </a:p>
      </dsp:txBody>
      <dsp:txXfrm>
        <a:off x="7265571" y="0"/>
        <a:ext cx="854093" cy="1362744"/>
      </dsp:txXfrm>
    </dsp:sp>
    <dsp:sp modelId="{44038B90-DF63-498F-B337-46242EB37C9A}">
      <dsp:nvSpPr>
        <dsp:cNvPr id="0" name=""/>
        <dsp:cNvSpPr/>
      </dsp:nvSpPr>
      <dsp:spPr>
        <a:xfrm>
          <a:off x="7522275" y="1533087"/>
          <a:ext cx="340686" cy="340686"/>
        </a:xfrm>
        <a:prstGeom prst="ellips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BDF08-45A1-4F9E-ABC6-FBC3A23EFE17}">
      <dsp:nvSpPr>
        <dsp:cNvPr id="0" name=""/>
        <dsp:cNvSpPr/>
      </dsp:nvSpPr>
      <dsp:spPr>
        <a:xfrm>
          <a:off x="0" y="810865"/>
          <a:ext cx="8908700" cy="1081154"/>
        </a:xfrm>
        <a:prstGeom prst="notched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D0194-5142-454A-A1CF-14F0E9B95ADF}">
      <dsp:nvSpPr>
        <dsp:cNvPr id="0" name=""/>
        <dsp:cNvSpPr/>
      </dsp:nvSpPr>
      <dsp:spPr>
        <a:xfrm>
          <a:off x="685"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Programs/ activities are planned</a:t>
          </a:r>
        </a:p>
      </dsp:txBody>
      <dsp:txXfrm>
        <a:off x="685" y="0"/>
        <a:ext cx="1098145" cy="1081154"/>
      </dsp:txXfrm>
    </dsp:sp>
    <dsp:sp modelId="{043F2A48-D0D7-488E-9A9E-7C1DF24E9790}">
      <dsp:nvSpPr>
        <dsp:cNvPr id="0" name=""/>
        <dsp:cNvSpPr/>
      </dsp:nvSpPr>
      <dsp:spPr>
        <a:xfrm>
          <a:off x="414613" y="1216298"/>
          <a:ext cx="270288" cy="270288"/>
        </a:xfrm>
        <a:prstGeom prst="ellips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7E78A-7730-448C-A376-F1F0C402D2D8}">
      <dsp:nvSpPr>
        <dsp:cNvPr id="0" name=""/>
        <dsp:cNvSpPr/>
      </dsp:nvSpPr>
      <dsp:spPr>
        <a:xfrm>
          <a:off x="1153737"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Memos are raised for the programs/activities by program managers </a:t>
          </a:r>
        </a:p>
      </dsp:txBody>
      <dsp:txXfrm>
        <a:off x="1153737" y="1621731"/>
        <a:ext cx="1098145" cy="1081154"/>
      </dsp:txXfrm>
    </dsp:sp>
    <dsp:sp modelId="{E07692C6-554B-4E91-BC37-F29A94EED6A8}">
      <dsp:nvSpPr>
        <dsp:cNvPr id="0" name=""/>
        <dsp:cNvSpPr/>
      </dsp:nvSpPr>
      <dsp:spPr>
        <a:xfrm>
          <a:off x="1567665" y="1216298"/>
          <a:ext cx="270288" cy="270288"/>
        </a:xfrm>
        <a:prstGeom prst="ellipse">
          <a:avLst/>
        </a:prstGeom>
        <a:solidFill>
          <a:schemeClr val="accent6">
            <a:shade val="80000"/>
            <a:hueOff val="86599"/>
            <a:satOff val="-3710"/>
            <a:lumOff val="51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D2B62-6BD8-4F0A-A1E6-88810DF6B8C2}">
      <dsp:nvSpPr>
        <dsp:cNvPr id="0" name=""/>
        <dsp:cNvSpPr/>
      </dsp:nvSpPr>
      <dsp:spPr>
        <a:xfrm>
          <a:off x="2306789"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latin typeface="Tw Cen MT" panose="020B0602020104020603" pitchFamily="34" charset="0"/>
            </a:rPr>
            <a:t>Requests routed through the Permanent Secretary </a:t>
          </a:r>
          <a:r>
            <a:rPr lang="en-GB" sz="1200" kern="1200" dirty="0">
              <a:latin typeface="Tw Cen MT" panose="020B0602020104020603" pitchFamily="34" charset="0"/>
            </a:rPr>
            <a:t>to the HCH</a:t>
          </a:r>
        </a:p>
      </dsp:txBody>
      <dsp:txXfrm>
        <a:off x="2306789" y="0"/>
        <a:ext cx="1098145" cy="1081154"/>
      </dsp:txXfrm>
    </dsp:sp>
    <dsp:sp modelId="{E41AC06D-555C-4EA6-8B5A-7DBABEBDAA82}">
      <dsp:nvSpPr>
        <dsp:cNvPr id="0" name=""/>
        <dsp:cNvSpPr/>
      </dsp:nvSpPr>
      <dsp:spPr>
        <a:xfrm>
          <a:off x="2720718" y="1216298"/>
          <a:ext cx="270288" cy="270288"/>
        </a:xfrm>
        <a:prstGeom prst="ellipse">
          <a:avLst/>
        </a:prstGeom>
        <a:solidFill>
          <a:schemeClr val="accent6">
            <a:shade val="80000"/>
            <a:hueOff val="173197"/>
            <a:satOff val="-7419"/>
            <a:lumOff val="10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151CA-6E3D-4D11-A88D-063D0C2C24D9}">
      <dsp:nvSpPr>
        <dsp:cNvPr id="0" name=""/>
        <dsp:cNvSpPr/>
      </dsp:nvSpPr>
      <dsp:spPr>
        <a:xfrm>
          <a:off x="3459842"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HCH presents memos to the governor at the executive meeting  </a:t>
          </a:r>
        </a:p>
      </dsp:txBody>
      <dsp:txXfrm>
        <a:off x="3459842" y="1621731"/>
        <a:ext cx="1098145" cy="1081154"/>
      </dsp:txXfrm>
    </dsp:sp>
    <dsp:sp modelId="{A512533C-5523-4A51-9B11-0D28688B030C}">
      <dsp:nvSpPr>
        <dsp:cNvPr id="0" name=""/>
        <dsp:cNvSpPr/>
      </dsp:nvSpPr>
      <dsp:spPr>
        <a:xfrm>
          <a:off x="3873770" y="1216298"/>
          <a:ext cx="270288" cy="270288"/>
        </a:xfrm>
        <a:prstGeom prst="ellipse">
          <a:avLst/>
        </a:prstGeom>
        <a:solidFill>
          <a:schemeClr val="accent6">
            <a:shade val="80000"/>
            <a:hueOff val="259796"/>
            <a:satOff val="-11129"/>
            <a:lumOff val="15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FB4F2D-2C69-49A5-9CBC-85FCCD97676E}">
      <dsp:nvSpPr>
        <dsp:cNvPr id="0" name=""/>
        <dsp:cNvSpPr/>
      </dsp:nvSpPr>
      <dsp:spPr>
        <a:xfrm>
          <a:off x="4612894"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GB" sz="1200" kern="1200">
              <a:latin typeface="Tw Cen MT" panose="020B0602020104020603" pitchFamily="34" charset="0"/>
            </a:rPr>
            <a:t>The governor approves and money is released</a:t>
          </a:r>
        </a:p>
      </dsp:txBody>
      <dsp:txXfrm>
        <a:off x="4612894" y="0"/>
        <a:ext cx="1098145" cy="1081154"/>
      </dsp:txXfrm>
    </dsp:sp>
    <dsp:sp modelId="{73448834-57A0-4DC7-9EE3-CBBE07BA9632}">
      <dsp:nvSpPr>
        <dsp:cNvPr id="0" name=""/>
        <dsp:cNvSpPr/>
      </dsp:nvSpPr>
      <dsp:spPr>
        <a:xfrm>
          <a:off x="5005643" y="1216206"/>
          <a:ext cx="270288" cy="270288"/>
        </a:xfrm>
        <a:prstGeom prst="ellipse">
          <a:avLst/>
        </a:prstGeom>
        <a:solidFill>
          <a:schemeClr val="accent6">
            <a:shade val="80000"/>
            <a:hueOff val="346395"/>
            <a:satOff val="-14838"/>
            <a:lumOff val="20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9A4B7-4EB3-4AE8-AC23-0712725B845B}">
      <dsp:nvSpPr>
        <dsp:cNvPr id="0" name=""/>
        <dsp:cNvSpPr/>
      </dsp:nvSpPr>
      <dsp:spPr>
        <a:xfrm>
          <a:off x="5765947" y="1621731"/>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GB" sz="1200" kern="1200" dirty="0">
              <a:solidFill>
                <a:srgbClr val="000000"/>
              </a:solidFill>
              <a:latin typeface="Tw Cen MT" panose="020B0602020104020603" pitchFamily="34" charset="0"/>
              <a:ea typeface="Calibri"/>
              <a:cs typeface="Calibri"/>
            </a:rPr>
            <a:t>Tracking of Budget using a template sent to LGA M&amp;E</a:t>
          </a:r>
          <a:endParaRPr lang="en-GB" sz="1200" kern="1200" dirty="0">
            <a:latin typeface="Tw Cen MT" panose="020B0602020104020603" pitchFamily="34" charset="0"/>
            <a:cs typeface="Calibri"/>
          </a:endParaRPr>
        </a:p>
      </dsp:txBody>
      <dsp:txXfrm>
        <a:off x="5765947" y="1621731"/>
        <a:ext cx="1098145" cy="1081154"/>
      </dsp:txXfrm>
    </dsp:sp>
    <dsp:sp modelId="{897E7CFF-10B7-4887-8788-3713F14B7130}">
      <dsp:nvSpPr>
        <dsp:cNvPr id="0" name=""/>
        <dsp:cNvSpPr/>
      </dsp:nvSpPr>
      <dsp:spPr>
        <a:xfrm>
          <a:off x="6179875" y="1216298"/>
          <a:ext cx="270288" cy="270288"/>
        </a:xfrm>
        <a:prstGeom prst="ellipse">
          <a:avLst/>
        </a:prstGeom>
        <a:solidFill>
          <a:schemeClr val="accent6">
            <a:shade val="80000"/>
            <a:hueOff val="432993"/>
            <a:satOff val="-18547"/>
            <a:lumOff val="255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E26EC-23D8-4CE5-AEC7-B478E1B6876A}">
      <dsp:nvSpPr>
        <dsp:cNvPr id="0" name=""/>
        <dsp:cNvSpPr/>
      </dsp:nvSpPr>
      <dsp:spPr>
        <a:xfrm>
          <a:off x="6918999" y="0"/>
          <a:ext cx="1098145" cy="108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kern="1200">
              <a:latin typeface="Tw Cen MT" panose="020B0602020104020603" pitchFamily="34" charset="0"/>
              <a:ea typeface="Calibri"/>
              <a:cs typeface="Calibri"/>
            </a:rPr>
            <a:t>Budget Performance review</a:t>
          </a:r>
          <a:endParaRPr lang="en-US" sz="1200" kern="1200">
            <a:latin typeface="Tw Cen MT" panose="020B0602020104020603" pitchFamily="34" charset="0"/>
            <a:cs typeface="Calibri Light"/>
          </a:endParaRPr>
        </a:p>
      </dsp:txBody>
      <dsp:txXfrm>
        <a:off x="6918999" y="0"/>
        <a:ext cx="1098145" cy="1081154"/>
      </dsp:txXfrm>
    </dsp:sp>
    <dsp:sp modelId="{1797AD65-36D6-46EB-B94A-0E2AB3E890F6}">
      <dsp:nvSpPr>
        <dsp:cNvPr id="0" name=""/>
        <dsp:cNvSpPr/>
      </dsp:nvSpPr>
      <dsp:spPr>
        <a:xfrm>
          <a:off x="7332927" y="1216298"/>
          <a:ext cx="270288" cy="270288"/>
        </a:xfrm>
        <a:prstGeom prst="ellipse">
          <a:avLst/>
        </a:prstGeom>
        <a:solidFill>
          <a:schemeClr val="accent6">
            <a:shade val="80000"/>
            <a:hueOff val="519592"/>
            <a:satOff val="-22257"/>
            <a:lumOff val="30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13657-B4DA-492A-91C4-D0B5AA96E68E}" type="datetimeFigureOut">
              <a:rPr lang="en-NG" smtClean="0"/>
              <a:t>23/09/2025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18903-9365-43B2-8848-48AEA5F2657A}" type="slidenum">
              <a:rPr lang="en-NG" smtClean="0"/>
              <a:t>‹#›</a:t>
            </a:fld>
            <a:endParaRPr lang="en-NG"/>
          </a:p>
        </p:txBody>
      </p:sp>
    </p:spTree>
    <p:extLst>
      <p:ext uri="{BB962C8B-B14F-4D97-AF65-F5344CB8AC3E}">
        <p14:creationId xmlns:p14="http://schemas.microsoft.com/office/powerpoint/2010/main" val="294035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D286C-62D1-92FD-87D0-7F5586C16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75C81-0DA7-CF5E-A001-86B8B48D62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35A90-E43A-3344-DD06-B8B2AAD4F6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a:extLst>
              <a:ext uri="{FF2B5EF4-FFF2-40B4-BE49-F238E27FC236}">
                <a16:creationId xmlns:a16="http://schemas.microsoft.com/office/drawing/2014/main" id="{6E61AB32-3631-43D3-255B-CC2BEDF80AC4}"/>
              </a:ext>
            </a:extLst>
          </p:cNvPr>
          <p:cNvSpPr>
            <a:spLocks noGrp="1"/>
          </p:cNvSpPr>
          <p:nvPr>
            <p:ph type="sldNum" sz="quarter" idx="5"/>
          </p:nvPr>
        </p:nvSpPr>
        <p:spPr/>
        <p:txBody>
          <a:bodyPr/>
          <a:lstStyle/>
          <a:p>
            <a:fld id="{0B318903-9365-43B2-8848-48AEA5F2657A}" type="slidenum">
              <a:rPr lang="en-NG" smtClean="0"/>
              <a:t>2</a:t>
            </a:fld>
            <a:endParaRPr lang="en-NG"/>
          </a:p>
        </p:txBody>
      </p:sp>
    </p:spTree>
    <p:extLst>
      <p:ext uri="{BB962C8B-B14F-4D97-AF65-F5344CB8AC3E}">
        <p14:creationId xmlns:p14="http://schemas.microsoft.com/office/powerpoint/2010/main" val="316073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p:cNvSpPr>
            <a:spLocks noGrp="1"/>
          </p:cNvSpPr>
          <p:nvPr>
            <p:ph type="sldNum" sz="quarter" idx="5"/>
          </p:nvPr>
        </p:nvSpPr>
        <p:spPr/>
        <p:txBody>
          <a:bodyPr/>
          <a:lstStyle/>
          <a:p>
            <a:fld id="{0B318903-9365-43B2-8848-48AEA5F2657A}" type="slidenum">
              <a:rPr lang="en-NG" smtClean="0"/>
              <a:t>4</a:t>
            </a:fld>
            <a:endParaRPr lang="en-NG"/>
          </a:p>
        </p:txBody>
      </p:sp>
    </p:spTree>
    <p:extLst>
      <p:ext uri="{BB962C8B-B14F-4D97-AF65-F5344CB8AC3E}">
        <p14:creationId xmlns:p14="http://schemas.microsoft.com/office/powerpoint/2010/main" val="35042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318903-9365-43B2-8848-48AEA5F2657A}" type="slidenum">
              <a:rPr lang="en-NG" smtClean="0"/>
              <a:t>5</a:t>
            </a:fld>
            <a:endParaRPr lang="en-NG"/>
          </a:p>
        </p:txBody>
      </p:sp>
    </p:spTree>
    <p:extLst>
      <p:ext uri="{BB962C8B-B14F-4D97-AF65-F5344CB8AC3E}">
        <p14:creationId xmlns:p14="http://schemas.microsoft.com/office/powerpoint/2010/main" val="24032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0B318903-9365-43B2-8848-48AEA5F2657A}" type="slidenum">
              <a:rPr lang="en-NG" smtClean="0"/>
              <a:t>11</a:t>
            </a:fld>
            <a:endParaRPr lang="en-NG"/>
          </a:p>
        </p:txBody>
      </p:sp>
    </p:spTree>
    <p:extLst>
      <p:ext uri="{BB962C8B-B14F-4D97-AF65-F5344CB8AC3E}">
        <p14:creationId xmlns:p14="http://schemas.microsoft.com/office/powerpoint/2010/main" val="278153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80782-218E-76F1-C775-98BDF4336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C4BE8-0683-C34A-92ED-AA7C5E875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DD5D3-F138-75C0-F8B5-603AD7BE65AC}"/>
              </a:ext>
            </a:extLst>
          </p:cNvPr>
          <p:cNvSpPr>
            <a:spLocks noGrp="1"/>
          </p:cNvSpPr>
          <p:nvPr>
            <p:ph type="body" idx="1"/>
          </p:nvPr>
        </p:nvSpPr>
        <p:spPr/>
        <p:txBody>
          <a:bodyPr/>
          <a:lstStyle/>
          <a:p>
            <a:endParaRPr lang="en-NG"/>
          </a:p>
        </p:txBody>
      </p:sp>
      <p:sp>
        <p:nvSpPr>
          <p:cNvPr id="4" name="Slide Number Placeholder 3">
            <a:extLst>
              <a:ext uri="{FF2B5EF4-FFF2-40B4-BE49-F238E27FC236}">
                <a16:creationId xmlns:a16="http://schemas.microsoft.com/office/drawing/2014/main" id="{BC04F8D1-4C76-CED9-3C93-F450DB907BC1}"/>
              </a:ext>
            </a:extLst>
          </p:cNvPr>
          <p:cNvSpPr>
            <a:spLocks noGrp="1"/>
          </p:cNvSpPr>
          <p:nvPr>
            <p:ph type="sldNum" sz="quarter" idx="5"/>
          </p:nvPr>
        </p:nvSpPr>
        <p:spPr/>
        <p:txBody>
          <a:bodyPr/>
          <a:lstStyle/>
          <a:p>
            <a:fld id="{0B318903-9365-43B2-8848-48AEA5F2657A}" type="slidenum">
              <a:rPr lang="en-NG" smtClean="0"/>
              <a:t>16</a:t>
            </a:fld>
            <a:endParaRPr lang="en-NG"/>
          </a:p>
        </p:txBody>
      </p:sp>
    </p:spTree>
    <p:extLst>
      <p:ext uri="{BB962C8B-B14F-4D97-AF65-F5344CB8AC3E}">
        <p14:creationId xmlns:p14="http://schemas.microsoft.com/office/powerpoint/2010/main" val="277728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7020-B701-21EA-6D8A-846F93663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FA223-8511-51DD-B8CF-8717A32A6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3CEBC-A750-EBA5-FB3B-B60A7133D6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w Cen MT" panose="020B0602020104020603" pitchFamily="34" charset="0"/>
              </a:rPr>
              <a:t>.</a:t>
            </a:r>
            <a:endParaRPr lang="en-NG" sz="1200">
              <a:latin typeface="Tw Cen MT" panose="020B0602020104020603" pitchFamily="34" charset="0"/>
            </a:endParaRPr>
          </a:p>
          <a:p>
            <a:endParaRPr lang="en-US"/>
          </a:p>
        </p:txBody>
      </p:sp>
      <p:sp>
        <p:nvSpPr>
          <p:cNvPr id="4" name="Slide Number Placeholder 3">
            <a:extLst>
              <a:ext uri="{FF2B5EF4-FFF2-40B4-BE49-F238E27FC236}">
                <a16:creationId xmlns:a16="http://schemas.microsoft.com/office/drawing/2014/main" id="{65835A58-845E-4423-AA87-CF647A9BF7ED}"/>
              </a:ext>
            </a:extLst>
          </p:cNvPr>
          <p:cNvSpPr>
            <a:spLocks noGrp="1"/>
          </p:cNvSpPr>
          <p:nvPr>
            <p:ph type="sldNum" sz="quarter" idx="5"/>
          </p:nvPr>
        </p:nvSpPr>
        <p:spPr/>
        <p:txBody>
          <a:bodyPr/>
          <a:lstStyle/>
          <a:p>
            <a:fld id="{0B318903-9365-43B2-8848-48AEA5F2657A}" type="slidenum">
              <a:rPr lang="en-NG" smtClean="0"/>
              <a:t>20</a:t>
            </a:fld>
            <a:endParaRPr lang="en-NG"/>
          </a:p>
        </p:txBody>
      </p:sp>
    </p:spTree>
    <p:extLst>
      <p:ext uri="{BB962C8B-B14F-4D97-AF65-F5344CB8AC3E}">
        <p14:creationId xmlns:p14="http://schemas.microsoft.com/office/powerpoint/2010/main" val="1330711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
        <p:nvSpPr>
          <p:cNvPr id="4" name="Slide Number Placeholder 3"/>
          <p:cNvSpPr>
            <a:spLocks noGrp="1"/>
          </p:cNvSpPr>
          <p:nvPr>
            <p:ph type="sldNum" sz="quarter" idx="5"/>
          </p:nvPr>
        </p:nvSpPr>
        <p:spPr/>
        <p:txBody>
          <a:bodyPr/>
          <a:lstStyle/>
          <a:p>
            <a:fld id="{0B318903-9365-43B2-8848-48AEA5F2657A}" type="slidenum">
              <a:rPr lang="en-NG" smtClean="0"/>
              <a:t>24</a:t>
            </a:fld>
            <a:endParaRPr lang="en-NG"/>
          </a:p>
        </p:txBody>
      </p:sp>
    </p:spTree>
    <p:extLst>
      <p:ext uri="{BB962C8B-B14F-4D97-AF65-F5344CB8AC3E}">
        <p14:creationId xmlns:p14="http://schemas.microsoft.com/office/powerpoint/2010/main" val="427947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E733-1437-DF32-DA28-6070A3E4C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186782DB-8EC8-EB23-45E7-4E63685DB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6BEAD9F9-1692-6D17-DD96-1A6880393FD4}"/>
              </a:ext>
            </a:extLst>
          </p:cNvPr>
          <p:cNvSpPr>
            <a:spLocks noGrp="1"/>
          </p:cNvSpPr>
          <p:nvPr>
            <p:ph type="dt" sz="half" idx="10"/>
          </p:nvPr>
        </p:nvSpPr>
        <p:spPr/>
        <p:txBody>
          <a:bodyPr/>
          <a:lstStyle/>
          <a:p>
            <a:fld id="{9171D71C-2A71-414C-AFC3-346AE225B1B1}" type="datetime8">
              <a:rPr lang="en-NG" smtClean="0"/>
              <a:t>23/09/2025 20:39</a:t>
            </a:fld>
            <a:endParaRPr lang="en-NG"/>
          </a:p>
        </p:txBody>
      </p:sp>
      <p:sp>
        <p:nvSpPr>
          <p:cNvPr id="5" name="Footer Placeholder 4">
            <a:extLst>
              <a:ext uri="{FF2B5EF4-FFF2-40B4-BE49-F238E27FC236}">
                <a16:creationId xmlns:a16="http://schemas.microsoft.com/office/drawing/2014/main" id="{2AF5195A-3D04-E519-3BC7-64762CA00EB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446E2CE-57CC-BFEF-56B4-0F0C7A29CFB7}"/>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388810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7447-0FE9-6419-8913-C2D319A3CC12}"/>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717AC816-F010-B0C7-0628-DF952448E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CD21280-E1D4-A3A5-1632-85CE7C53CF8F}"/>
              </a:ext>
            </a:extLst>
          </p:cNvPr>
          <p:cNvSpPr>
            <a:spLocks noGrp="1"/>
          </p:cNvSpPr>
          <p:nvPr>
            <p:ph type="dt" sz="half" idx="10"/>
          </p:nvPr>
        </p:nvSpPr>
        <p:spPr/>
        <p:txBody>
          <a:bodyPr/>
          <a:lstStyle/>
          <a:p>
            <a:fld id="{AE55AB75-7F64-40C6-A0A4-66EC95124F84}" type="datetime8">
              <a:rPr lang="en-NG" smtClean="0"/>
              <a:t>23/09/2025 20:39</a:t>
            </a:fld>
            <a:endParaRPr lang="en-NG"/>
          </a:p>
        </p:txBody>
      </p:sp>
      <p:sp>
        <p:nvSpPr>
          <p:cNvPr id="5" name="Footer Placeholder 4">
            <a:extLst>
              <a:ext uri="{FF2B5EF4-FFF2-40B4-BE49-F238E27FC236}">
                <a16:creationId xmlns:a16="http://schemas.microsoft.com/office/drawing/2014/main" id="{0290CB04-62CC-8329-0741-3C53FD79D28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CBCC856-9EC4-05FF-46C9-57507D52FE23}"/>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25008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A32-4E95-CDFE-5619-33C008FE23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30782D9B-98A7-86F9-AF73-147040FFA6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D6EC24B-C471-045F-704E-F3E1EC3C7C4B}"/>
              </a:ext>
            </a:extLst>
          </p:cNvPr>
          <p:cNvSpPr>
            <a:spLocks noGrp="1"/>
          </p:cNvSpPr>
          <p:nvPr>
            <p:ph type="dt" sz="half" idx="10"/>
          </p:nvPr>
        </p:nvSpPr>
        <p:spPr/>
        <p:txBody>
          <a:bodyPr/>
          <a:lstStyle/>
          <a:p>
            <a:fld id="{BDD6A884-3985-48DF-856F-5C63124B3D47}" type="datetime8">
              <a:rPr lang="en-NG" smtClean="0"/>
              <a:t>23/09/2025 20:39</a:t>
            </a:fld>
            <a:endParaRPr lang="en-NG"/>
          </a:p>
        </p:txBody>
      </p:sp>
      <p:sp>
        <p:nvSpPr>
          <p:cNvPr id="5" name="Footer Placeholder 4">
            <a:extLst>
              <a:ext uri="{FF2B5EF4-FFF2-40B4-BE49-F238E27FC236}">
                <a16:creationId xmlns:a16="http://schemas.microsoft.com/office/drawing/2014/main" id="{D1AF559E-8CC6-61FA-5608-AD00E217CC1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AC88E81D-0DEC-A874-61CC-C3997168396E}"/>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695345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D1AB-97EA-489B-5A9A-3BC16B727955}"/>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DCF5BD8-EC4D-7C8F-2F6F-703C5E93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DF93D8A8-4310-D370-9CB3-31363D76DFB7}"/>
              </a:ext>
            </a:extLst>
          </p:cNvPr>
          <p:cNvSpPr>
            <a:spLocks noGrp="1"/>
          </p:cNvSpPr>
          <p:nvPr>
            <p:ph type="dt" sz="half" idx="10"/>
          </p:nvPr>
        </p:nvSpPr>
        <p:spPr/>
        <p:txBody>
          <a:bodyPr/>
          <a:lstStyle/>
          <a:p>
            <a:fld id="{03FC33A7-9817-4BD8-84E0-B3528A5F7490}" type="datetime8">
              <a:rPr lang="en-NG" smtClean="0"/>
              <a:t>23/09/2025 20:39</a:t>
            </a:fld>
            <a:endParaRPr lang="en-NG"/>
          </a:p>
        </p:txBody>
      </p:sp>
      <p:sp>
        <p:nvSpPr>
          <p:cNvPr id="5" name="Footer Placeholder 4">
            <a:extLst>
              <a:ext uri="{FF2B5EF4-FFF2-40B4-BE49-F238E27FC236}">
                <a16:creationId xmlns:a16="http://schemas.microsoft.com/office/drawing/2014/main" id="{36E299B6-0CDE-93D1-52B9-D2C79E64AD6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EBDB8C9-C7E2-580A-C56A-6C4167851E64}"/>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9365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9EB2-61B2-7704-8508-023EF33F24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E0F64521-BC9B-C862-443B-AD7AEA2D2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A1480F-25E1-62E1-A507-884853F6F68E}"/>
              </a:ext>
            </a:extLst>
          </p:cNvPr>
          <p:cNvSpPr>
            <a:spLocks noGrp="1"/>
          </p:cNvSpPr>
          <p:nvPr>
            <p:ph type="dt" sz="half" idx="10"/>
          </p:nvPr>
        </p:nvSpPr>
        <p:spPr/>
        <p:txBody>
          <a:bodyPr/>
          <a:lstStyle/>
          <a:p>
            <a:fld id="{E10193EC-3ED4-4418-95E5-40E5E06FEF71}" type="datetime8">
              <a:rPr lang="en-NG" smtClean="0"/>
              <a:t>23/09/2025 20:39</a:t>
            </a:fld>
            <a:endParaRPr lang="en-NG"/>
          </a:p>
        </p:txBody>
      </p:sp>
      <p:sp>
        <p:nvSpPr>
          <p:cNvPr id="5" name="Footer Placeholder 4">
            <a:extLst>
              <a:ext uri="{FF2B5EF4-FFF2-40B4-BE49-F238E27FC236}">
                <a16:creationId xmlns:a16="http://schemas.microsoft.com/office/drawing/2014/main" id="{EF99C04C-7058-8AEC-281B-5B9459C436D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22127AC-BBD3-840A-2FED-33191CCEED3B}"/>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27388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07EB-1B13-75C6-E4A0-783785B02F8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8D79B40E-F5AA-E18A-5B89-7C8C73B7D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A17E198B-DDA8-7240-7A05-F900C00B2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C5C18C25-7FAF-0F76-B57D-C290ACC60E71}"/>
              </a:ext>
            </a:extLst>
          </p:cNvPr>
          <p:cNvSpPr>
            <a:spLocks noGrp="1"/>
          </p:cNvSpPr>
          <p:nvPr>
            <p:ph type="dt" sz="half" idx="10"/>
          </p:nvPr>
        </p:nvSpPr>
        <p:spPr/>
        <p:txBody>
          <a:bodyPr/>
          <a:lstStyle/>
          <a:p>
            <a:fld id="{C654938F-AE46-456F-A3AA-5934EFC69FF2}" type="datetime8">
              <a:rPr lang="en-NG" smtClean="0"/>
              <a:t>23/09/2025 20:39</a:t>
            </a:fld>
            <a:endParaRPr lang="en-NG"/>
          </a:p>
        </p:txBody>
      </p:sp>
      <p:sp>
        <p:nvSpPr>
          <p:cNvPr id="6" name="Footer Placeholder 5">
            <a:extLst>
              <a:ext uri="{FF2B5EF4-FFF2-40B4-BE49-F238E27FC236}">
                <a16:creationId xmlns:a16="http://schemas.microsoft.com/office/drawing/2014/main" id="{48F0B495-9C1C-E04B-4FD9-4AE3756170C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C12756A-00D6-3417-1CC7-C6FC243BF075}"/>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39102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FE1-6296-252A-2C3E-6E40E4DD016A}"/>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447B1C1B-9AC8-CB62-D036-A7F0DC73C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08D3D-2054-6A2A-B2C0-1695FBF18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0595C7DF-DA6A-F509-10B6-350BDA4AD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A7C57-FA8A-FA15-0157-7215D6D2A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53D912ED-9B46-1A54-B6B3-F638D0F038CB}"/>
              </a:ext>
            </a:extLst>
          </p:cNvPr>
          <p:cNvSpPr>
            <a:spLocks noGrp="1"/>
          </p:cNvSpPr>
          <p:nvPr>
            <p:ph type="dt" sz="half" idx="10"/>
          </p:nvPr>
        </p:nvSpPr>
        <p:spPr/>
        <p:txBody>
          <a:bodyPr/>
          <a:lstStyle/>
          <a:p>
            <a:fld id="{6C3CEE25-7EFD-42A8-A51D-64C3FA5CA6DF}" type="datetime8">
              <a:rPr lang="en-NG" smtClean="0"/>
              <a:t>23/09/2025 20:39</a:t>
            </a:fld>
            <a:endParaRPr lang="en-NG"/>
          </a:p>
        </p:txBody>
      </p:sp>
      <p:sp>
        <p:nvSpPr>
          <p:cNvPr id="8" name="Footer Placeholder 7">
            <a:extLst>
              <a:ext uri="{FF2B5EF4-FFF2-40B4-BE49-F238E27FC236}">
                <a16:creationId xmlns:a16="http://schemas.microsoft.com/office/drawing/2014/main" id="{146846B0-B968-7C9D-AF58-458D2443EB66}"/>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F6A40B26-1E46-9213-5287-A962C0335A89}"/>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432602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452F-1C24-457D-B7BB-6A49642CD69F}"/>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C4442242-6BC5-59F4-94E8-1C7334BD7B41}"/>
              </a:ext>
            </a:extLst>
          </p:cNvPr>
          <p:cNvSpPr>
            <a:spLocks noGrp="1"/>
          </p:cNvSpPr>
          <p:nvPr>
            <p:ph type="dt" sz="half" idx="10"/>
          </p:nvPr>
        </p:nvSpPr>
        <p:spPr/>
        <p:txBody>
          <a:bodyPr/>
          <a:lstStyle/>
          <a:p>
            <a:fld id="{13059FDB-71BC-4C1B-A3A1-5AE8E1EEB5C3}" type="datetime8">
              <a:rPr lang="en-NG" smtClean="0"/>
              <a:t>23/09/2025 20:39</a:t>
            </a:fld>
            <a:endParaRPr lang="en-NG"/>
          </a:p>
        </p:txBody>
      </p:sp>
      <p:sp>
        <p:nvSpPr>
          <p:cNvPr id="4" name="Footer Placeholder 3">
            <a:extLst>
              <a:ext uri="{FF2B5EF4-FFF2-40B4-BE49-F238E27FC236}">
                <a16:creationId xmlns:a16="http://schemas.microsoft.com/office/drawing/2014/main" id="{15569EF6-083D-9A01-BE6E-E178C6038657}"/>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38D2E932-717D-DE03-D8FE-9289879ABC1C}"/>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1076319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16EFD-C228-76F0-2782-788B38E0A5E1}"/>
              </a:ext>
            </a:extLst>
          </p:cNvPr>
          <p:cNvSpPr>
            <a:spLocks noGrp="1"/>
          </p:cNvSpPr>
          <p:nvPr>
            <p:ph type="dt" sz="half" idx="10"/>
          </p:nvPr>
        </p:nvSpPr>
        <p:spPr/>
        <p:txBody>
          <a:bodyPr/>
          <a:lstStyle/>
          <a:p>
            <a:fld id="{3A5793B1-F3B5-4749-8DB1-6F8EC61C03F8}" type="datetime8">
              <a:rPr lang="en-NG" smtClean="0"/>
              <a:t>23/09/2025 20:39</a:t>
            </a:fld>
            <a:endParaRPr lang="en-NG"/>
          </a:p>
        </p:txBody>
      </p:sp>
      <p:sp>
        <p:nvSpPr>
          <p:cNvPr id="3" name="Footer Placeholder 2">
            <a:extLst>
              <a:ext uri="{FF2B5EF4-FFF2-40B4-BE49-F238E27FC236}">
                <a16:creationId xmlns:a16="http://schemas.microsoft.com/office/drawing/2014/main" id="{FA921D9D-ECF7-3BCC-0ADB-2F438AD5DD2B}"/>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866C3BD0-D233-BF46-17A5-86AF6543A762}"/>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9426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70EA-1630-3441-C744-E78B95C6F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DEEE8100-504D-747D-3DEC-A651CAC55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94AFE404-39C5-62CA-8733-E01D410BE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DFE25-5096-D984-0130-4FAA5F2E0899}"/>
              </a:ext>
            </a:extLst>
          </p:cNvPr>
          <p:cNvSpPr>
            <a:spLocks noGrp="1"/>
          </p:cNvSpPr>
          <p:nvPr>
            <p:ph type="dt" sz="half" idx="10"/>
          </p:nvPr>
        </p:nvSpPr>
        <p:spPr/>
        <p:txBody>
          <a:bodyPr/>
          <a:lstStyle/>
          <a:p>
            <a:fld id="{9C90D489-BE1A-4756-8EC3-EEB57E584557}" type="datetime8">
              <a:rPr lang="en-NG" smtClean="0"/>
              <a:t>23/09/2025 20:39</a:t>
            </a:fld>
            <a:endParaRPr lang="en-NG"/>
          </a:p>
        </p:txBody>
      </p:sp>
      <p:sp>
        <p:nvSpPr>
          <p:cNvPr id="6" name="Footer Placeholder 5">
            <a:extLst>
              <a:ext uri="{FF2B5EF4-FFF2-40B4-BE49-F238E27FC236}">
                <a16:creationId xmlns:a16="http://schemas.microsoft.com/office/drawing/2014/main" id="{17661CF9-EAD8-CBC6-BE9E-9EE8B74DAEB8}"/>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2DCA8095-19EA-38A6-74BE-72EC8690EF45}"/>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3482322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C91C-AB7C-E441-8DF1-F88F224BE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080DE475-A4CD-AC9F-46B4-A035042A3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17FABD5A-F2A4-71FD-ADDA-E1DD32D11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0C9B8-08B8-5EE3-AE77-D1BB7627C5CC}"/>
              </a:ext>
            </a:extLst>
          </p:cNvPr>
          <p:cNvSpPr>
            <a:spLocks noGrp="1"/>
          </p:cNvSpPr>
          <p:nvPr>
            <p:ph type="dt" sz="half" idx="10"/>
          </p:nvPr>
        </p:nvSpPr>
        <p:spPr/>
        <p:txBody>
          <a:bodyPr/>
          <a:lstStyle/>
          <a:p>
            <a:fld id="{F4A28D6A-C759-42C8-9E7B-4932E69F90F3}" type="datetime8">
              <a:rPr lang="en-NG" smtClean="0"/>
              <a:t>23/09/2025 20:39</a:t>
            </a:fld>
            <a:endParaRPr lang="en-NG"/>
          </a:p>
        </p:txBody>
      </p:sp>
      <p:sp>
        <p:nvSpPr>
          <p:cNvPr id="6" name="Footer Placeholder 5">
            <a:extLst>
              <a:ext uri="{FF2B5EF4-FFF2-40B4-BE49-F238E27FC236}">
                <a16:creationId xmlns:a16="http://schemas.microsoft.com/office/drawing/2014/main" id="{4F0A2815-3C55-08BF-1D39-26FC8B98B436}"/>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1D23DD5-F536-027D-BB80-0E8D69858EDB}"/>
              </a:ext>
            </a:extLst>
          </p:cNvPr>
          <p:cNvSpPr>
            <a:spLocks noGrp="1"/>
          </p:cNvSpPr>
          <p:nvPr>
            <p:ph type="sldNum" sz="quarter" idx="12"/>
          </p:nvPr>
        </p:nvSpPr>
        <p:spPr/>
        <p:txBody>
          <a:bodyPr/>
          <a:lstStyle/>
          <a:p>
            <a:fld id="{CCE62696-93B5-409F-9ECD-C6D4BBB67C04}" type="slidenum">
              <a:rPr lang="en-NG" smtClean="0"/>
              <a:t>‹#›</a:t>
            </a:fld>
            <a:endParaRPr lang="en-NG"/>
          </a:p>
        </p:txBody>
      </p:sp>
    </p:spTree>
    <p:extLst>
      <p:ext uri="{BB962C8B-B14F-4D97-AF65-F5344CB8AC3E}">
        <p14:creationId xmlns:p14="http://schemas.microsoft.com/office/powerpoint/2010/main" val="26929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826B6-70CE-226C-D5F6-D4E19E042D61}"/>
              </a:ext>
            </a:extLst>
          </p:cNvPr>
          <p:cNvSpPr>
            <a:spLocks noGrp="1"/>
          </p:cNvSpPr>
          <p:nvPr>
            <p:ph type="title"/>
          </p:nvPr>
        </p:nvSpPr>
        <p:spPr>
          <a:xfrm>
            <a:off x="838200" y="365126"/>
            <a:ext cx="10515600" cy="708666"/>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B940D4AE-FB82-F01B-EBED-F92F97D7B70B}"/>
              </a:ext>
            </a:extLst>
          </p:cNvPr>
          <p:cNvSpPr>
            <a:spLocks noGrp="1"/>
          </p:cNvSpPr>
          <p:nvPr>
            <p:ph type="body" idx="1"/>
          </p:nvPr>
        </p:nvSpPr>
        <p:spPr>
          <a:xfrm>
            <a:off x="838200" y="1347952"/>
            <a:ext cx="10515600" cy="4829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B73AAB8-13E3-EE72-47AE-B169EAC7D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04BD4-EAAC-4995-A313-AD162848AC9D}" type="datetime8">
              <a:rPr lang="en-NG" smtClean="0"/>
              <a:t>23/09/2025 20:43</a:t>
            </a:fld>
            <a:endParaRPr lang="en-NG"/>
          </a:p>
        </p:txBody>
      </p:sp>
      <p:sp>
        <p:nvSpPr>
          <p:cNvPr id="5" name="Footer Placeholder 4">
            <a:extLst>
              <a:ext uri="{FF2B5EF4-FFF2-40B4-BE49-F238E27FC236}">
                <a16:creationId xmlns:a16="http://schemas.microsoft.com/office/drawing/2014/main" id="{47D12BDE-4C21-BA00-F187-45B7D0D94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AB67AB"/>
                </a:solidFill>
                <a:latin typeface="Tw Cen MT" panose="020B0602020104020603" pitchFamily="34" charset="0"/>
              </a:defRPr>
            </a:lvl1pPr>
          </a:lstStyle>
          <a:p>
            <a:endParaRPr lang="en-NG"/>
          </a:p>
        </p:txBody>
      </p:sp>
      <p:sp>
        <p:nvSpPr>
          <p:cNvPr id="6" name="Slide Number Placeholder 5">
            <a:extLst>
              <a:ext uri="{FF2B5EF4-FFF2-40B4-BE49-F238E27FC236}">
                <a16:creationId xmlns:a16="http://schemas.microsoft.com/office/drawing/2014/main" id="{CAAA035E-E87D-66D3-1B0E-1F9FBF1DF2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62696-93B5-409F-9ECD-C6D4BBB67C04}" type="slidenum">
              <a:rPr lang="en-NG" smtClean="0"/>
              <a:t>‹#›</a:t>
            </a:fld>
            <a:endParaRPr lang="en-NG"/>
          </a:p>
        </p:txBody>
      </p:sp>
      <p:sp>
        <p:nvSpPr>
          <p:cNvPr id="7" name="Rectangle 6">
            <a:extLst>
              <a:ext uri="{FF2B5EF4-FFF2-40B4-BE49-F238E27FC236}">
                <a16:creationId xmlns:a16="http://schemas.microsoft.com/office/drawing/2014/main" id="{87CD3447-EBF6-E96C-D451-BF800D7B3B9E}"/>
              </a:ext>
            </a:extLst>
          </p:cNvPr>
          <p:cNvSpPr/>
          <p:nvPr userDrawn="1"/>
        </p:nvSpPr>
        <p:spPr>
          <a:xfrm>
            <a:off x="0" y="455205"/>
            <a:ext cx="109057" cy="528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1" name="Picture 10" descr="A picture containing graphics, font, symbol, graphic design&#10;&#10;Description automatically generated">
            <a:extLst>
              <a:ext uri="{FF2B5EF4-FFF2-40B4-BE49-F238E27FC236}">
                <a16:creationId xmlns:a16="http://schemas.microsoft.com/office/drawing/2014/main" id="{513CC8C7-BABA-1C17-9E6B-041250B98D14}"/>
              </a:ext>
            </a:extLst>
          </p:cNvPr>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90736" y="54663"/>
            <a:ext cx="759019" cy="262151"/>
          </a:xfrm>
          <a:prstGeom prst="rect">
            <a:avLst/>
          </a:prstGeom>
        </p:spPr>
      </p:pic>
      <p:pic>
        <p:nvPicPr>
          <p:cNvPr id="8" name="Picture 7" descr="A blue and white sign with a symbol of a family&#10;&#10;AI-generated content may be incorrect.">
            <a:extLst>
              <a:ext uri="{FF2B5EF4-FFF2-40B4-BE49-F238E27FC236}">
                <a16:creationId xmlns:a16="http://schemas.microsoft.com/office/drawing/2014/main" id="{FC10A736-3218-7285-3C7F-085043F2080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8200" y="5978683"/>
            <a:ext cx="670821" cy="755333"/>
          </a:xfrm>
          <a:prstGeom prst="rect">
            <a:avLst/>
          </a:prstGeom>
        </p:spPr>
      </p:pic>
    </p:spTree>
    <p:extLst>
      <p:ext uri="{BB962C8B-B14F-4D97-AF65-F5344CB8AC3E}">
        <p14:creationId xmlns:p14="http://schemas.microsoft.com/office/powerpoint/2010/main" val="21417563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75000"/>
            </a:schemeClr>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75000"/>
            </a:schemeClr>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75000"/>
            </a:schemeClr>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6.svg"/><Relationship Id="rId4" Type="http://schemas.openxmlformats.org/officeDocument/2006/relationships/diagramQuickStyle" Target="../diagrams/quickStyle2.xm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15.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laws.lawnigeria.com/2019/04/04/health-sector-reform-law/" TargetMode="Externa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9F9D-9204-768B-F3C1-B526BF24C9F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9A413DF-245F-1827-8C84-DA3843544D77}"/>
              </a:ext>
            </a:extLst>
          </p:cNvPr>
          <p:cNvGrpSpPr/>
          <p:nvPr/>
        </p:nvGrpSpPr>
        <p:grpSpPr>
          <a:xfrm>
            <a:off x="0" y="1"/>
            <a:ext cx="12192000" cy="5810218"/>
            <a:chOff x="0" y="0"/>
            <a:chExt cx="12192000" cy="6379029"/>
          </a:xfrm>
        </p:grpSpPr>
        <p:pic>
          <p:nvPicPr>
            <p:cNvPr id="6" name="Picture 5">
              <a:extLst>
                <a:ext uri="{FF2B5EF4-FFF2-40B4-BE49-F238E27FC236}">
                  <a16:creationId xmlns:a16="http://schemas.microsoft.com/office/drawing/2014/main" id="{2C688995-39FD-EBF5-43A6-1621C4E7DC7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656" b="12968"/>
            <a:stretch/>
          </p:blipFill>
          <p:spPr>
            <a:xfrm>
              <a:off x="0" y="0"/>
              <a:ext cx="12192000" cy="6379029"/>
            </a:xfrm>
            <a:prstGeom prst="rect">
              <a:avLst/>
            </a:prstGeom>
          </p:spPr>
        </p:pic>
        <p:sp>
          <p:nvSpPr>
            <p:cNvPr id="7" name="Rectangle 6">
              <a:extLst>
                <a:ext uri="{FF2B5EF4-FFF2-40B4-BE49-F238E27FC236}">
                  <a16:creationId xmlns:a16="http://schemas.microsoft.com/office/drawing/2014/main" id="{F1D53D7C-98AA-972E-6F87-5E944064E951}"/>
                </a:ext>
              </a:extLst>
            </p:cNvPr>
            <p:cNvSpPr/>
            <p:nvPr/>
          </p:nvSpPr>
          <p:spPr>
            <a:xfrm>
              <a:off x="0" y="0"/>
              <a:ext cx="12192000" cy="6379029"/>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anose="020B0602020104020603" pitchFamily="34" charset="0"/>
              </a:endParaRPr>
            </a:p>
          </p:txBody>
        </p:sp>
        <p:sp>
          <p:nvSpPr>
            <p:cNvPr id="8" name="Rectangle 7">
              <a:extLst>
                <a:ext uri="{FF2B5EF4-FFF2-40B4-BE49-F238E27FC236}">
                  <a16:creationId xmlns:a16="http://schemas.microsoft.com/office/drawing/2014/main" id="{9BA46EC5-B28D-1BBC-5EEA-13E988BADC9C}"/>
                </a:ext>
              </a:extLst>
            </p:cNvPr>
            <p:cNvSpPr/>
            <p:nvPr/>
          </p:nvSpPr>
          <p:spPr>
            <a:xfrm>
              <a:off x="0" y="0"/>
              <a:ext cx="12192000" cy="6379029"/>
            </a:xfrm>
            <a:prstGeom prst="rect">
              <a:avLst/>
            </a:prstGeom>
            <a:solidFill>
              <a:srgbClr val="00206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anose="020B0602020104020603" pitchFamily="34" charset="0"/>
              </a:endParaRPr>
            </a:p>
          </p:txBody>
        </p:sp>
      </p:grpSp>
      <p:sp>
        <p:nvSpPr>
          <p:cNvPr id="18" name="Rectangle 5">
            <a:extLst>
              <a:ext uri="{FF2B5EF4-FFF2-40B4-BE49-F238E27FC236}">
                <a16:creationId xmlns:a16="http://schemas.microsoft.com/office/drawing/2014/main" id="{7200A4BA-116C-BC3D-D03F-69F1E6C6FC5C}"/>
              </a:ext>
            </a:extLst>
          </p:cNvPr>
          <p:cNvSpPr/>
          <p:nvPr/>
        </p:nvSpPr>
        <p:spPr>
          <a:xfrm>
            <a:off x="276181" y="476929"/>
            <a:ext cx="40148" cy="431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srgbClr val="0063BE"/>
              </a:solidFill>
              <a:effectLst/>
              <a:uLnTx/>
              <a:uFillTx/>
              <a:latin typeface="Tw Cen MT" panose="020B0602020104020603" pitchFamily="34" charset="0"/>
            </a:endParaRPr>
          </a:p>
        </p:txBody>
      </p:sp>
      <p:sp>
        <p:nvSpPr>
          <p:cNvPr id="12" name="Title 1">
            <a:extLst>
              <a:ext uri="{FF2B5EF4-FFF2-40B4-BE49-F238E27FC236}">
                <a16:creationId xmlns:a16="http://schemas.microsoft.com/office/drawing/2014/main" id="{37DB4C88-D3E4-F131-1B27-BF273AFBC5BB}"/>
              </a:ext>
            </a:extLst>
          </p:cNvPr>
          <p:cNvSpPr>
            <a:spLocks noGrp="1"/>
          </p:cNvSpPr>
          <p:nvPr>
            <p:ph type="ctrTitle"/>
          </p:nvPr>
        </p:nvSpPr>
        <p:spPr>
          <a:xfrm>
            <a:off x="762291" y="706269"/>
            <a:ext cx="8085082" cy="2853590"/>
          </a:xfrm>
        </p:spPr>
        <p:txBody>
          <a:bodyPr>
            <a:noAutofit/>
          </a:bodyPr>
          <a:lstStyle/>
          <a:p>
            <a:pPr algn="l"/>
            <a:r>
              <a:rPr lang="en-US" sz="4800" b="1" dirty="0">
                <a:solidFill>
                  <a:schemeClr val="bg1"/>
                </a:solidFill>
              </a:rPr>
              <a:t>The Lagos State Primary Health Care Board Public Financial Management Assessment Report</a:t>
            </a:r>
            <a:endParaRPr lang="en-NG" sz="4800" b="1" dirty="0">
              <a:solidFill>
                <a:schemeClr val="bg1"/>
              </a:solidFill>
            </a:endParaRPr>
          </a:p>
        </p:txBody>
      </p:sp>
      <p:sp>
        <p:nvSpPr>
          <p:cNvPr id="16" name="Subtitle 2">
            <a:extLst>
              <a:ext uri="{FF2B5EF4-FFF2-40B4-BE49-F238E27FC236}">
                <a16:creationId xmlns:a16="http://schemas.microsoft.com/office/drawing/2014/main" id="{B157C228-7117-18EA-5B5E-B4450D245A83}"/>
              </a:ext>
            </a:extLst>
          </p:cNvPr>
          <p:cNvSpPr>
            <a:spLocks noGrp="1"/>
          </p:cNvSpPr>
          <p:nvPr>
            <p:ph type="subTitle" idx="1"/>
          </p:nvPr>
        </p:nvSpPr>
        <p:spPr>
          <a:xfrm>
            <a:off x="762291" y="4202888"/>
            <a:ext cx="5476270" cy="1389186"/>
          </a:xfrm>
        </p:spPr>
        <p:txBody>
          <a:bodyPr>
            <a:normAutofit/>
          </a:bodyPr>
          <a:lstStyle/>
          <a:p>
            <a:pPr algn="l"/>
            <a:r>
              <a:rPr lang="en-US" sz="1800">
                <a:solidFill>
                  <a:schemeClr val="bg1"/>
                </a:solidFill>
              </a:rPr>
              <a:t>Preliminary Findings</a:t>
            </a:r>
          </a:p>
          <a:p>
            <a:pPr algn="l"/>
            <a:r>
              <a:rPr lang="en-US" sz="1800">
                <a:solidFill>
                  <a:schemeClr val="bg1"/>
                </a:solidFill>
              </a:rPr>
              <a:t>September 2025</a:t>
            </a:r>
          </a:p>
        </p:txBody>
      </p:sp>
      <p:pic>
        <p:nvPicPr>
          <p:cNvPr id="20" name="Picture 19" descr="A logo for a health and development foundation&#10;&#10;Description automatically generated">
            <a:extLst>
              <a:ext uri="{FF2B5EF4-FFF2-40B4-BE49-F238E27FC236}">
                <a16:creationId xmlns:a16="http://schemas.microsoft.com/office/drawing/2014/main" id="{5FFEE21E-DEC0-C55C-5138-B87B413FF0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6499" y="6037741"/>
            <a:ext cx="1475053" cy="635169"/>
          </a:xfrm>
          <a:prstGeom prst="rect">
            <a:avLst/>
          </a:prstGeom>
          <a:noFill/>
          <a:ln>
            <a:noFill/>
          </a:ln>
        </p:spPr>
      </p:pic>
      <p:sp>
        <p:nvSpPr>
          <p:cNvPr id="21" name="Freeform 18">
            <a:extLst>
              <a:ext uri="{FF2B5EF4-FFF2-40B4-BE49-F238E27FC236}">
                <a16:creationId xmlns:a16="http://schemas.microsoft.com/office/drawing/2014/main" id="{4CC9EBEB-8AA8-3D00-09D9-7DCFAC83CA5A}"/>
              </a:ext>
            </a:extLst>
          </p:cNvPr>
          <p:cNvSpPr>
            <a:spLocks/>
          </p:cNvSpPr>
          <p:nvPr/>
        </p:nvSpPr>
        <p:spPr bwMode="auto">
          <a:xfrm>
            <a:off x="5827970" y="4725171"/>
            <a:ext cx="5896660" cy="1985662"/>
          </a:xfrm>
          <a:custGeom>
            <a:avLst/>
            <a:gdLst>
              <a:gd name="T0" fmla="*/ 375 w 376"/>
              <a:gd name="T1" fmla="*/ 76 h 76"/>
              <a:gd name="T2" fmla="*/ 170 w 376"/>
              <a:gd name="T3" fmla="*/ 67 h 76"/>
              <a:gd name="T4" fmla="*/ 159 w 376"/>
              <a:gd name="T5" fmla="*/ 61 h 76"/>
              <a:gd name="T6" fmla="*/ 159 w 376"/>
              <a:gd name="T7" fmla="*/ 58 h 76"/>
              <a:gd name="T8" fmla="*/ 166 w 376"/>
              <a:gd name="T9" fmla="*/ 56 h 76"/>
              <a:gd name="T10" fmla="*/ 169 w 376"/>
              <a:gd name="T11" fmla="*/ 64 h 76"/>
              <a:gd name="T12" fmla="*/ 179 w 376"/>
              <a:gd name="T13" fmla="*/ 58 h 76"/>
              <a:gd name="T14" fmla="*/ 188 w 376"/>
              <a:gd name="T15" fmla="*/ 58 h 76"/>
              <a:gd name="T16" fmla="*/ 198 w 376"/>
              <a:gd name="T17" fmla="*/ 51 h 76"/>
              <a:gd name="T18" fmla="*/ 198 w 376"/>
              <a:gd name="T19" fmla="*/ 44 h 76"/>
              <a:gd name="T20" fmla="*/ 215 w 376"/>
              <a:gd name="T21" fmla="*/ 42 h 76"/>
              <a:gd name="T22" fmla="*/ 233 w 376"/>
              <a:gd name="T23" fmla="*/ 38 h 76"/>
              <a:gd name="T24" fmla="*/ 242 w 376"/>
              <a:gd name="T25" fmla="*/ 26 h 76"/>
              <a:gd name="T26" fmla="*/ 262 w 376"/>
              <a:gd name="T27" fmla="*/ 22 h 76"/>
              <a:gd name="T28" fmla="*/ 257 w 376"/>
              <a:gd name="T29" fmla="*/ 22 h 76"/>
              <a:gd name="T30" fmla="*/ 219 w 376"/>
              <a:gd name="T31" fmla="*/ 30 h 76"/>
              <a:gd name="T32" fmla="*/ 202 w 376"/>
              <a:gd name="T33" fmla="*/ 34 h 76"/>
              <a:gd name="T34" fmla="*/ 189 w 376"/>
              <a:gd name="T35" fmla="*/ 40 h 76"/>
              <a:gd name="T36" fmla="*/ 182 w 376"/>
              <a:gd name="T37" fmla="*/ 39 h 76"/>
              <a:gd name="T38" fmla="*/ 177 w 376"/>
              <a:gd name="T39" fmla="*/ 37 h 76"/>
              <a:gd name="T40" fmla="*/ 177 w 376"/>
              <a:gd name="T41" fmla="*/ 26 h 76"/>
              <a:gd name="T42" fmla="*/ 171 w 376"/>
              <a:gd name="T43" fmla="*/ 28 h 76"/>
              <a:gd name="T44" fmla="*/ 162 w 376"/>
              <a:gd name="T45" fmla="*/ 34 h 76"/>
              <a:gd name="T46" fmla="*/ 159 w 376"/>
              <a:gd name="T47" fmla="*/ 38 h 76"/>
              <a:gd name="T48" fmla="*/ 160 w 376"/>
              <a:gd name="T49" fmla="*/ 46 h 76"/>
              <a:gd name="T50" fmla="*/ 156 w 376"/>
              <a:gd name="T51" fmla="*/ 55 h 76"/>
              <a:gd name="T52" fmla="*/ 154 w 376"/>
              <a:gd name="T53" fmla="*/ 60 h 76"/>
              <a:gd name="T54" fmla="*/ 156 w 376"/>
              <a:gd name="T55" fmla="*/ 64 h 76"/>
              <a:gd name="T56" fmla="*/ 142 w 376"/>
              <a:gd name="T57" fmla="*/ 72 h 76"/>
              <a:gd name="T58" fmla="*/ 51 w 376"/>
              <a:gd name="T59" fmla="*/ 72 h 76"/>
              <a:gd name="T60" fmla="*/ 3 w 376"/>
              <a:gd name="T61" fmla="*/ 52 h 76"/>
              <a:gd name="T62" fmla="*/ 19 w 376"/>
              <a:gd name="T63" fmla="*/ 52 h 76"/>
              <a:gd name="T64" fmla="*/ 37 w 376"/>
              <a:gd name="T65" fmla="*/ 50 h 76"/>
              <a:gd name="T66" fmla="*/ 44 w 376"/>
              <a:gd name="T67" fmla="*/ 40 h 76"/>
              <a:gd name="T68" fmla="*/ 111 w 376"/>
              <a:gd name="T69" fmla="*/ 37 h 76"/>
              <a:gd name="T70" fmla="*/ 120 w 376"/>
              <a:gd name="T71" fmla="*/ 17 h 76"/>
              <a:gd name="T72" fmla="*/ 132 w 376"/>
              <a:gd name="T73" fmla="*/ 0 h 76"/>
              <a:gd name="T74" fmla="*/ 152 w 376"/>
              <a:gd name="T75" fmla="*/ 13 h 76"/>
              <a:gd name="T76" fmla="*/ 168 w 376"/>
              <a:gd name="T77" fmla="*/ 9 h 76"/>
              <a:gd name="T78" fmla="*/ 303 w 376"/>
              <a:gd name="T79" fmla="*/ 3 h 76"/>
              <a:gd name="T80" fmla="*/ 309 w 376"/>
              <a:gd name="T81" fmla="*/ 17 h 76"/>
              <a:gd name="T82" fmla="*/ 309 w 376"/>
              <a:gd name="T83" fmla="*/ 31 h 76"/>
              <a:gd name="T84" fmla="*/ 330 w 376"/>
              <a:gd name="T85" fmla="*/ 28 h 76"/>
              <a:gd name="T86" fmla="*/ 347 w 376"/>
              <a:gd name="T87" fmla="*/ 33 h 76"/>
              <a:gd name="T88" fmla="*/ 331 w 376"/>
              <a:gd name="T89" fmla="*/ 51 h 76"/>
              <a:gd name="T90" fmla="*/ 347 w 376"/>
              <a:gd name="T91" fmla="*/ 59 h 76"/>
              <a:gd name="T92" fmla="*/ 369 w 376"/>
              <a:gd name="T9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76">
                <a:moveTo>
                  <a:pt x="376" y="69"/>
                </a:moveTo>
                <a:lnTo>
                  <a:pt x="375" y="75"/>
                </a:lnTo>
                <a:lnTo>
                  <a:pt x="375" y="76"/>
                </a:lnTo>
                <a:lnTo>
                  <a:pt x="325" y="67"/>
                </a:lnTo>
                <a:lnTo>
                  <a:pt x="267" y="62"/>
                </a:lnTo>
                <a:lnTo>
                  <a:pt x="170" y="67"/>
                </a:lnTo>
                <a:lnTo>
                  <a:pt x="164" y="66"/>
                </a:lnTo>
                <a:lnTo>
                  <a:pt x="162" y="64"/>
                </a:lnTo>
                <a:lnTo>
                  <a:pt x="159" y="61"/>
                </a:lnTo>
                <a:lnTo>
                  <a:pt x="156" y="59"/>
                </a:lnTo>
                <a:lnTo>
                  <a:pt x="158" y="58"/>
                </a:lnTo>
                <a:lnTo>
                  <a:pt x="159" y="58"/>
                </a:lnTo>
                <a:lnTo>
                  <a:pt x="161" y="58"/>
                </a:lnTo>
                <a:lnTo>
                  <a:pt x="163" y="59"/>
                </a:lnTo>
                <a:lnTo>
                  <a:pt x="166" y="56"/>
                </a:lnTo>
                <a:lnTo>
                  <a:pt x="167" y="57"/>
                </a:lnTo>
                <a:lnTo>
                  <a:pt x="168" y="61"/>
                </a:lnTo>
                <a:lnTo>
                  <a:pt x="169" y="64"/>
                </a:lnTo>
                <a:lnTo>
                  <a:pt x="177" y="56"/>
                </a:lnTo>
                <a:lnTo>
                  <a:pt x="178" y="57"/>
                </a:lnTo>
                <a:lnTo>
                  <a:pt x="179" y="58"/>
                </a:lnTo>
                <a:lnTo>
                  <a:pt x="180" y="58"/>
                </a:lnTo>
                <a:lnTo>
                  <a:pt x="184" y="58"/>
                </a:lnTo>
                <a:lnTo>
                  <a:pt x="188" y="58"/>
                </a:lnTo>
                <a:lnTo>
                  <a:pt x="191" y="57"/>
                </a:lnTo>
                <a:lnTo>
                  <a:pt x="195" y="54"/>
                </a:lnTo>
                <a:lnTo>
                  <a:pt x="198" y="51"/>
                </a:lnTo>
                <a:lnTo>
                  <a:pt x="199" y="49"/>
                </a:lnTo>
                <a:lnTo>
                  <a:pt x="198" y="46"/>
                </a:lnTo>
                <a:lnTo>
                  <a:pt x="198" y="44"/>
                </a:lnTo>
                <a:lnTo>
                  <a:pt x="201" y="44"/>
                </a:lnTo>
                <a:lnTo>
                  <a:pt x="210" y="44"/>
                </a:lnTo>
                <a:lnTo>
                  <a:pt x="215" y="42"/>
                </a:lnTo>
                <a:lnTo>
                  <a:pt x="225" y="39"/>
                </a:lnTo>
                <a:lnTo>
                  <a:pt x="228" y="40"/>
                </a:lnTo>
                <a:lnTo>
                  <a:pt x="233" y="38"/>
                </a:lnTo>
                <a:lnTo>
                  <a:pt x="238" y="36"/>
                </a:lnTo>
                <a:lnTo>
                  <a:pt x="241" y="32"/>
                </a:lnTo>
                <a:lnTo>
                  <a:pt x="242" y="26"/>
                </a:lnTo>
                <a:lnTo>
                  <a:pt x="245" y="26"/>
                </a:lnTo>
                <a:lnTo>
                  <a:pt x="264" y="23"/>
                </a:lnTo>
                <a:lnTo>
                  <a:pt x="262" y="22"/>
                </a:lnTo>
                <a:lnTo>
                  <a:pt x="261" y="21"/>
                </a:lnTo>
                <a:lnTo>
                  <a:pt x="260" y="21"/>
                </a:lnTo>
                <a:lnTo>
                  <a:pt x="257" y="22"/>
                </a:lnTo>
                <a:lnTo>
                  <a:pt x="245" y="19"/>
                </a:lnTo>
                <a:lnTo>
                  <a:pt x="232" y="23"/>
                </a:lnTo>
                <a:lnTo>
                  <a:pt x="219" y="30"/>
                </a:lnTo>
                <a:lnTo>
                  <a:pt x="208" y="34"/>
                </a:lnTo>
                <a:lnTo>
                  <a:pt x="205" y="34"/>
                </a:lnTo>
                <a:lnTo>
                  <a:pt x="202" y="34"/>
                </a:lnTo>
                <a:lnTo>
                  <a:pt x="194" y="39"/>
                </a:lnTo>
                <a:lnTo>
                  <a:pt x="191" y="40"/>
                </a:lnTo>
                <a:lnTo>
                  <a:pt x="189" y="40"/>
                </a:lnTo>
                <a:lnTo>
                  <a:pt x="186" y="40"/>
                </a:lnTo>
                <a:lnTo>
                  <a:pt x="185" y="40"/>
                </a:lnTo>
                <a:lnTo>
                  <a:pt x="182" y="39"/>
                </a:lnTo>
                <a:lnTo>
                  <a:pt x="180" y="39"/>
                </a:lnTo>
                <a:lnTo>
                  <a:pt x="178" y="37"/>
                </a:lnTo>
                <a:lnTo>
                  <a:pt x="177" y="37"/>
                </a:lnTo>
                <a:lnTo>
                  <a:pt x="177" y="34"/>
                </a:lnTo>
                <a:lnTo>
                  <a:pt x="176" y="31"/>
                </a:lnTo>
                <a:lnTo>
                  <a:pt x="177" y="26"/>
                </a:lnTo>
                <a:lnTo>
                  <a:pt x="178" y="23"/>
                </a:lnTo>
                <a:lnTo>
                  <a:pt x="174" y="25"/>
                </a:lnTo>
                <a:lnTo>
                  <a:pt x="171" y="28"/>
                </a:lnTo>
                <a:lnTo>
                  <a:pt x="166" y="33"/>
                </a:lnTo>
                <a:lnTo>
                  <a:pt x="164" y="34"/>
                </a:lnTo>
                <a:lnTo>
                  <a:pt x="162" y="34"/>
                </a:lnTo>
                <a:lnTo>
                  <a:pt x="160" y="34"/>
                </a:lnTo>
                <a:lnTo>
                  <a:pt x="159" y="37"/>
                </a:lnTo>
                <a:lnTo>
                  <a:pt x="159" y="38"/>
                </a:lnTo>
                <a:lnTo>
                  <a:pt x="161" y="41"/>
                </a:lnTo>
                <a:lnTo>
                  <a:pt x="161" y="44"/>
                </a:lnTo>
                <a:lnTo>
                  <a:pt x="160" y="46"/>
                </a:lnTo>
                <a:lnTo>
                  <a:pt x="157" y="51"/>
                </a:lnTo>
                <a:lnTo>
                  <a:pt x="156" y="54"/>
                </a:lnTo>
                <a:lnTo>
                  <a:pt x="156" y="55"/>
                </a:lnTo>
                <a:lnTo>
                  <a:pt x="153" y="56"/>
                </a:lnTo>
                <a:lnTo>
                  <a:pt x="152" y="58"/>
                </a:lnTo>
                <a:lnTo>
                  <a:pt x="154" y="60"/>
                </a:lnTo>
                <a:lnTo>
                  <a:pt x="155" y="61"/>
                </a:lnTo>
                <a:lnTo>
                  <a:pt x="156" y="62"/>
                </a:lnTo>
                <a:lnTo>
                  <a:pt x="156" y="64"/>
                </a:lnTo>
                <a:lnTo>
                  <a:pt x="157" y="65"/>
                </a:lnTo>
                <a:lnTo>
                  <a:pt x="156" y="70"/>
                </a:lnTo>
                <a:lnTo>
                  <a:pt x="142" y="72"/>
                </a:lnTo>
                <a:lnTo>
                  <a:pt x="117" y="70"/>
                </a:lnTo>
                <a:lnTo>
                  <a:pt x="87" y="73"/>
                </a:lnTo>
                <a:lnTo>
                  <a:pt x="51" y="72"/>
                </a:lnTo>
                <a:lnTo>
                  <a:pt x="0" y="76"/>
                </a:lnTo>
                <a:lnTo>
                  <a:pt x="0" y="62"/>
                </a:lnTo>
                <a:lnTo>
                  <a:pt x="3" y="52"/>
                </a:lnTo>
                <a:lnTo>
                  <a:pt x="4" y="52"/>
                </a:lnTo>
                <a:lnTo>
                  <a:pt x="11" y="53"/>
                </a:lnTo>
                <a:lnTo>
                  <a:pt x="19" y="52"/>
                </a:lnTo>
                <a:lnTo>
                  <a:pt x="25" y="54"/>
                </a:lnTo>
                <a:lnTo>
                  <a:pt x="30" y="54"/>
                </a:lnTo>
                <a:lnTo>
                  <a:pt x="37" y="50"/>
                </a:lnTo>
                <a:lnTo>
                  <a:pt x="41" y="45"/>
                </a:lnTo>
                <a:lnTo>
                  <a:pt x="41" y="42"/>
                </a:lnTo>
                <a:lnTo>
                  <a:pt x="44" y="40"/>
                </a:lnTo>
                <a:lnTo>
                  <a:pt x="93" y="43"/>
                </a:lnTo>
                <a:lnTo>
                  <a:pt x="107" y="40"/>
                </a:lnTo>
                <a:lnTo>
                  <a:pt x="111" y="37"/>
                </a:lnTo>
                <a:lnTo>
                  <a:pt x="112" y="26"/>
                </a:lnTo>
                <a:lnTo>
                  <a:pt x="116" y="21"/>
                </a:lnTo>
                <a:lnTo>
                  <a:pt x="120" y="17"/>
                </a:lnTo>
                <a:lnTo>
                  <a:pt x="123" y="6"/>
                </a:lnTo>
                <a:lnTo>
                  <a:pt x="125" y="2"/>
                </a:lnTo>
                <a:lnTo>
                  <a:pt x="132" y="0"/>
                </a:lnTo>
                <a:lnTo>
                  <a:pt x="137" y="2"/>
                </a:lnTo>
                <a:lnTo>
                  <a:pt x="147" y="6"/>
                </a:lnTo>
                <a:lnTo>
                  <a:pt x="152" y="13"/>
                </a:lnTo>
                <a:lnTo>
                  <a:pt x="160" y="14"/>
                </a:lnTo>
                <a:lnTo>
                  <a:pt x="165" y="13"/>
                </a:lnTo>
                <a:lnTo>
                  <a:pt x="168" y="9"/>
                </a:lnTo>
                <a:lnTo>
                  <a:pt x="168" y="6"/>
                </a:lnTo>
                <a:lnTo>
                  <a:pt x="170" y="4"/>
                </a:lnTo>
                <a:lnTo>
                  <a:pt x="303" y="3"/>
                </a:lnTo>
                <a:lnTo>
                  <a:pt x="317" y="6"/>
                </a:lnTo>
                <a:lnTo>
                  <a:pt x="315" y="13"/>
                </a:lnTo>
                <a:lnTo>
                  <a:pt x="309" y="17"/>
                </a:lnTo>
                <a:lnTo>
                  <a:pt x="307" y="23"/>
                </a:lnTo>
                <a:lnTo>
                  <a:pt x="309" y="28"/>
                </a:lnTo>
                <a:lnTo>
                  <a:pt x="309" y="31"/>
                </a:lnTo>
                <a:lnTo>
                  <a:pt x="316" y="36"/>
                </a:lnTo>
                <a:lnTo>
                  <a:pt x="323" y="33"/>
                </a:lnTo>
                <a:lnTo>
                  <a:pt x="330" y="28"/>
                </a:lnTo>
                <a:lnTo>
                  <a:pt x="337" y="26"/>
                </a:lnTo>
                <a:lnTo>
                  <a:pt x="344" y="29"/>
                </a:lnTo>
                <a:lnTo>
                  <a:pt x="347" y="33"/>
                </a:lnTo>
                <a:lnTo>
                  <a:pt x="344" y="38"/>
                </a:lnTo>
                <a:lnTo>
                  <a:pt x="331" y="46"/>
                </a:lnTo>
                <a:lnTo>
                  <a:pt x="331" y="51"/>
                </a:lnTo>
                <a:lnTo>
                  <a:pt x="337" y="54"/>
                </a:lnTo>
                <a:lnTo>
                  <a:pt x="344" y="56"/>
                </a:lnTo>
                <a:lnTo>
                  <a:pt x="347" y="59"/>
                </a:lnTo>
                <a:lnTo>
                  <a:pt x="351" y="61"/>
                </a:lnTo>
                <a:lnTo>
                  <a:pt x="356" y="61"/>
                </a:lnTo>
                <a:lnTo>
                  <a:pt x="369" y="61"/>
                </a:lnTo>
                <a:lnTo>
                  <a:pt x="375" y="63"/>
                </a:lnTo>
                <a:lnTo>
                  <a:pt x="376" y="69"/>
                </a:lnTo>
                <a:close/>
              </a:path>
            </a:pathLst>
          </a:custGeom>
          <a:solidFill>
            <a:srgbClr val="92D050"/>
          </a:solidFill>
          <a:ln w="317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200" dirty="0"/>
          </a:p>
        </p:txBody>
      </p:sp>
      <p:pic>
        <p:nvPicPr>
          <p:cNvPr id="3" name="Picture 2" descr="A blue and white sign with a symbol of a family&#10;&#10;AI-generated content may be incorrect.">
            <a:extLst>
              <a:ext uri="{FF2B5EF4-FFF2-40B4-BE49-F238E27FC236}">
                <a16:creationId xmlns:a16="http://schemas.microsoft.com/office/drawing/2014/main" id="{210E0045-56F9-6401-C7BB-6334FA95E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2" y="5852652"/>
            <a:ext cx="892862" cy="1005348"/>
          </a:xfrm>
          <a:prstGeom prst="rect">
            <a:avLst/>
          </a:prstGeom>
        </p:spPr>
      </p:pic>
    </p:spTree>
    <p:extLst>
      <p:ext uri="{BB962C8B-B14F-4D97-AF65-F5344CB8AC3E}">
        <p14:creationId xmlns:p14="http://schemas.microsoft.com/office/powerpoint/2010/main" val="78442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1FC9E1-3E15-43A1-78AF-2C3E034D224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FDC83622-1A55-DE32-8982-4846608A30B8}"/>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32996C85-33CE-29F7-334B-2C189A66AAE8}"/>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graphicFrame>
        <p:nvGraphicFramePr>
          <p:cNvPr id="15" name="Chart 14">
            <a:extLst>
              <a:ext uri="{FF2B5EF4-FFF2-40B4-BE49-F238E27FC236}">
                <a16:creationId xmlns:a16="http://schemas.microsoft.com/office/drawing/2014/main" id="{27FED3EC-05E6-100C-00B4-99DD05E86BA7}"/>
              </a:ext>
            </a:extLst>
          </p:cNvPr>
          <p:cNvGraphicFramePr>
            <a:graphicFrameLocks/>
          </p:cNvGraphicFramePr>
          <p:nvPr>
            <p:extLst>
              <p:ext uri="{D42A27DB-BD31-4B8C-83A1-F6EECF244321}">
                <p14:modId xmlns:p14="http://schemas.microsoft.com/office/powerpoint/2010/main" val="801754585"/>
              </p:ext>
            </p:extLst>
          </p:nvPr>
        </p:nvGraphicFramePr>
        <p:xfrm>
          <a:off x="0" y="1189703"/>
          <a:ext cx="4572000" cy="26598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356A32F3-4283-452D-4200-073F49B78C9F}"/>
              </a:ext>
            </a:extLst>
          </p:cNvPr>
          <p:cNvGraphicFramePr>
            <a:graphicFrameLocks/>
          </p:cNvGraphicFramePr>
          <p:nvPr>
            <p:extLst>
              <p:ext uri="{D42A27DB-BD31-4B8C-83A1-F6EECF244321}">
                <p14:modId xmlns:p14="http://schemas.microsoft.com/office/powerpoint/2010/main" val="2052702389"/>
              </p:ext>
            </p:extLst>
          </p:nvPr>
        </p:nvGraphicFramePr>
        <p:xfrm>
          <a:off x="-1" y="3967111"/>
          <a:ext cx="11396133" cy="26598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7B82629C-C934-320A-CED3-98695773A948}"/>
              </a:ext>
            </a:extLst>
          </p:cNvPr>
          <p:cNvGraphicFramePr>
            <a:graphicFrameLocks/>
          </p:cNvGraphicFramePr>
          <p:nvPr>
            <p:extLst>
              <p:ext uri="{D42A27DB-BD31-4B8C-83A1-F6EECF244321}">
                <p14:modId xmlns:p14="http://schemas.microsoft.com/office/powerpoint/2010/main" val="2143400272"/>
              </p:ext>
            </p:extLst>
          </p:nvPr>
        </p:nvGraphicFramePr>
        <p:xfrm>
          <a:off x="7024685" y="1189703"/>
          <a:ext cx="4572000" cy="2659832"/>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7B6E2F94-CBAB-3E52-8524-1507F6E2CE48}"/>
              </a:ext>
            </a:extLst>
          </p:cNvPr>
          <p:cNvSpPr txBox="1"/>
          <p:nvPr/>
        </p:nvSpPr>
        <p:spPr>
          <a:xfrm>
            <a:off x="4909616" y="1503956"/>
            <a:ext cx="1946787" cy="2031325"/>
          </a:xfrm>
          <a:prstGeom prst="rect">
            <a:avLst/>
          </a:prstGeom>
          <a:noFill/>
          <a:ln>
            <a:solidFill>
              <a:schemeClr val="accent1"/>
            </a:solidFill>
          </a:ln>
        </p:spPr>
        <p:txBody>
          <a:bodyPr wrap="square" rtlCol="0">
            <a:spAutoFit/>
          </a:bodyPr>
          <a:lstStyle/>
          <a:p>
            <a:pPr algn="just"/>
            <a:r>
              <a:rPr lang="en-GB" sz="1400" dirty="0">
                <a:latin typeface="Tw Cen MT" panose="020B0602020104020603" pitchFamily="34" charset="0"/>
              </a:rPr>
              <a:t>Utilities spending stayed flat, while facility maintenance and capital projects showed sharp fluctuations. Notably, capital projects peaked in 2022, declined in 2023, and then rose significantly in 2024.</a:t>
            </a:r>
            <a:endParaRPr lang="en-NG" sz="1400" dirty="0">
              <a:latin typeface="Tw Cen MT" panose="020B0602020104020603" pitchFamily="34" charset="0"/>
            </a:endParaRPr>
          </a:p>
        </p:txBody>
      </p:sp>
      <p:sp>
        <p:nvSpPr>
          <p:cNvPr id="2" name="TextBox 1">
            <a:extLst>
              <a:ext uri="{FF2B5EF4-FFF2-40B4-BE49-F238E27FC236}">
                <a16:creationId xmlns:a16="http://schemas.microsoft.com/office/drawing/2014/main" id="{0F83894B-9A73-34D1-CDFF-683AA78BA650}"/>
              </a:ext>
            </a:extLst>
          </p:cNvPr>
          <p:cNvSpPr txBox="1"/>
          <p:nvPr/>
        </p:nvSpPr>
        <p:spPr>
          <a:xfrm>
            <a:off x="457016" y="704864"/>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Expenditure Trend (2021 - 2025)</a:t>
            </a:r>
          </a:p>
        </p:txBody>
      </p:sp>
      <p:sp>
        <p:nvSpPr>
          <p:cNvPr id="20" name="Title 13">
            <a:extLst>
              <a:ext uri="{FF2B5EF4-FFF2-40B4-BE49-F238E27FC236}">
                <a16:creationId xmlns:a16="http://schemas.microsoft.com/office/drawing/2014/main" id="{C32D6A88-D7A3-F042-3A97-24AF0A150375}"/>
              </a:ext>
            </a:extLst>
          </p:cNvPr>
          <p:cNvSpPr>
            <a:spLocks noGrp="1"/>
          </p:cNvSpPr>
          <p:nvPr>
            <p:ph type="title"/>
          </p:nvPr>
        </p:nvSpPr>
        <p:spPr>
          <a:xfrm>
            <a:off x="529938" y="215576"/>
            <a:ext cx="8271164" cy="523218"/>
          </a:xfrm>
        </p:spPr>
        <p:txBody>
          <a:bodyPr>
            <a:noAutofit/>
          </a:bodyPr>
          <a:lstStyle/>
          <a:p>
            <a:r>
              <a:rPr lang="en-US" dirty="0">
                <a:latin typeface="Tw Cen MT"/>
              </a:rPr>
              <a:t>LSPHCB Budget Performance</a:t>
            </a:r>
            <a:endParaRPr lang="en-US" sz="800" dirty="0">
              <a:latin typeface="Tw Cen MT"/>
            </a:endParaRPr>
          </a:p>
        </p:txBody>
      </p:sp>
    </p:spTree>
    <p:extLst>
      <p:ext uri="{BB962C8B-B14F-4D97-AF65-F5344CB8AC3E}">
        <p14:creationId xmlns:p14="http://schemas.microsoft.com/office/powerpoint/2010/main" val="333200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59820-DD75-F303-7240-E743AB63292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CE62696-93B5-409F-9ECD-C6D4BBB67C04}" type="slidenum">
              <a:rPr lang="en-NG" smtClean="0"/>
              <a:pPr>
                <a:spcAft>
                  <a:spcPts val="600"/>
                </a:spcAft>
              </a:pPr>
              <a:t>11</a:t>
            </a:fld>
            <a:endParaRPr lang="en-NG"/>
          </a:p>
        </p:txBody>
      </p:sp>
      <p:graphicFrame>
        <p:nvGraphicFramePr>
          <p:cNvPr id="5" name="Table 4">
            <a:extLst>
              <a:ext uri="{FF2B5EF4-FFF2-40B4-BE49-F238E27FC236}">
                <a16:creationId xmlns:a16="http://schemas.microsoft.com/office/drawing/2014/main" id="{007486BD-AE54-7512-137F-B9E7F523BE74}"/>
              </a:ext>
            </a:extLst>
          </p:cNvPr>
          <p:cNvGraphicFramePr>
            <a:graphicFrameLocks noGrp="1"/>
          </p:cNvGraphicFramePr>
          <p:nvPr>
            <p:extLst>
              <p:ext uri="{D42A27DB-BD31-4B8C-83A1-F6EECF244321}">
                <p14:modId xmlns:p14="http://schemas.microsoft.com/office/powerpoint/2010/main" val="298655044"/>
              </p:ext>
            </p:extLst>
          </p:nvPr>
        </p:nvGraphicFramePr>
        <p:xfrm>
          <a:off x="838199" y="1117826"/>
          <a:ext cx="10515602" cy="5700076"/>
        </p:xfrm>
        <a:graphic>
          <a:graphicData uri="http://schemas.openxmlformats.org/drawingml/2006/table">
            <a:tbl>
              <a:tblPr>
                <a:solidFill>
                  <a:schemeClr val="bg1">
                    <a:lumMod val="95000"/>
                  </a:schemeClr>
                </a:solidFill>
              </a:tblPr>
              <a:tblGrid>
                <a:gridCol w="1258019">
                  <a:extLst>
                    <a:ext uri="{9D8B030D-6E8A-4147-A177-3AD203B41FA5}">
                      <a16:colId xmlns:a16="http://schemas.microsoft.com/office/drawing/2014/main" val="3181056108"/>
                    </a:ext>
                  </a:extLst>
                </a:gridCol>
                <a:gridCol w="3141704">
                  <a:extLst>
                    <a:ext uri="{9D8B030D-6E8A-4147-A177-3AD203B41FA5}">
                      <a16:colId xmlns:a16="http://schemas.microsoft.com/office/drawing/2014/main" val="3696640890"/>
                    </a:ext>
                  </a:extLst>
                </a:gridCol>
                <a:gridCol w="6115879">
                  <a:extLst>
                    <a:ext uri="{9D8B030D-6E8A-4147-A177-3AD203B41FA5}">
                      <a16:colId xmlns:a16="http://schemas.microsoft.com/office/drawing/2014/main" val="1213555200"/>
                    </a:ext>
                  </a:extLst>
                </a:gridCol>
              </a:tblGrid>
              <a:tr h="1159981">
                <a:tc>
                  <a:txBody>
                    <a:bodyPr/>
                    <a:lstStyle/>
                    <a:p>
                      <a:pPr>
                        <a:buNone/>
                      </a:pPr>
                      <a:endParaRPr lang="en-US" sz="1600" cap="none" spc="0" dirty="0">
                        <a:solidFill>
                          <a:schemeClr val="tx1"/>
                        </a:solidFill>
                        <a:latin typeface="Tw Cen MT" panose="020B0602020104020603" pitchFamily="34" charset="0"/>
                      </a:endParaRPr>
                    </a:p>
                  </a:txBody>
                  <a:tcPr marL="68290" marR="62076" marT="19512" marB="146336"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solidFill>
                  </a:tcPr>
                </a:tc>
                <a:tc>
                  <a:txBody>
                    <a:bodyPr/>
                    <a:lstStyle/>
                    <a:p>
                      <a:pPr algn="ctr">
                        <a:buNone/>
                      </a:pPr>
                      <a:endParaRPr lang="en-US" sz="1600" cap="none" spc="0" dirty="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accent2">
                        <a:lumMod val="20000"/>
                        <a:lumOff val="80000"/>
                      </a:schemeClr>
                    </a:solidFill>
                  </a:tcPr>
                </a:tc>
                <a:tc>
                  <a:txBody>
                    <a:bodyPr/>
                    <a:lstStyle/>
                    <a:p>
                      <a:pPr algn="ctr">
                        <a:buNone/>
                      </a:pPr>
                      <a:endParaRPr lang="en-US" sz="1600" cap="none" spc="0" dirty="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bg1"/>
                    </a:solidFill>
                  </a:tcPr>
                </a:tc>
                <a:extLst>
                  <a:ext uri="{0D108BD9-81ED-4DB2-BD59-A6C34878D82A}">
                    <a16:rowId xmlns:a16="http://schemas.microsoft.com/office/drawing/2014/main" val="1736571444"/>
                  </a:ext>
                </a:extLst>
              </a:tr>
              <a:tr h="341993">
                <a:tc>
                  <a:txBody>
                    <a:bodyPr/>
                    <a:lstStyle/>
                    <a:p>
                      <a:pPr>
                        <a:buNone/>
                      </a:pPr>
                      <a:r>
                        <a:rPr lang="en-US" sz="1400" b="1" cap="none" spc="0" dirty="0">
                          <a:solidFill>
                            <a:schemeClr val="tx1"/>
                          </a:solidFill>
                          <a:latin typeface="Tw Cen MT" panose="020B0602020104020603" pitchFamily="34" charset="0"/>
                        </a:rPr>
                        <a:t>Budget Line</a:t>
                      </a:r>
                      <a:endParaRPr lang="en-US" sz="1400" cap="none" spc="0" dirty="0">
                        <a:solidFill>
                          <a:schemeClr val="tx1"/>
                        </a:solidFill>
                        <a:latin typeface="Tw Cen MT" panose="020B0602020104020603" pitchFamily="34" charset="0"/>
                      </a:endParaRPr>
                    </a:p>
                  </a:txBody>
                  <a:tcPr marL="68290" marR="62076" marT="19512" marB="146336"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solidFill>
                  </a:tcPr>
                </a:tc>
                <a:tc>
                  <a:txBody>
                    <a:bodyPr/>
                    <a:lstStyle/>
                    <a:p>
                      <a:pPr algn="ctr">
                        <a:buNone/>
                      </a:pPr>
                      <a:r>
                        <a:rPr lang="en-US" sz="1400" b="1" cap="none" spc="0" dirty="0">
                          <a:solidFill>
                            <a:schemeClr val="tx1"/>
                          </a:solidFill>
                          <a:latin typeface="Tw Cen MT" panose="020B0602020104020603" pitchFamily="34" charset="0"/>
                        </a:rPr>
                        <a:t>Insights &amp; Gaps Identified</a:t>
                      </a:r>
                      <a:endParaRPr lang="en-US" sz="1400" cap="none" spc="0" dirty="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accent2">
                        <a:lumMod val="20000"/>
                        <a:lumOff val="80000"/>
                      </a:schemeClr>
                    </a:solidFill>
                  </a:tcPr>
                </a:tc>
                <a:tc>
                  <a:txBody>
                    <a:bodyPr/>
                    <a:lstStyle/>
                    <a:p>
                      <a:pPr algn="ctr">
                        <a:buNone/>
                      </a:pPr>
                      <a:r>
                        <a:rPr lang="en-US" sz="1400" b="1" cap="none" spc="0" dirty="0">
                          <a:solidFill>
                            <a:schemeClr val="tx1"/>
                          </a:solidFill>
                          <a:latin typeface="Tw Cen MT" panose="020B0602020104020603" pitchFamily="34" charset="0"/>
                        </a:rPr>
                        <a:t>Proposed Improvement Plan</a:t>
                      </a:r>
                      <a:endParaRPr lang="en-US" sz="1400" cap="none" spc="0" dirty="0">
                        <a:solidFill>
                          <a:schemeClr val="tx1"/>
                        </a:solidFill>
                        <a:latin typeface="Tw Cen MT" panose="020B0602020104020603" pitchFamily="34" charset="0"/>
                      </a:endParaRPr>
                    </a:p>
                  </a:txBody>
                  <a:tcPr marL="68290" marR="62076" marT="19512" marB="146336" anchor="ctr">
                    <a:lnL w="12700" cmpd="sng">
                      <a:noFill/>
                      <a:prstDash val="solid"/>
                    </a:lnL>
                    <a:lnR w="12700" cmpd="sng">
                      <a:noFill/>
                      <a:prstDash val="solid"/>
                    </a:lnR>
                    <a:lnT w="9525" cap="flat" cmpd="sng" algn="ctr">
                      <a:noFill/>
                      <a:prstDash val="solid"/>
                    </a:lnT>
                    <a:lnB w="12700" cmpd="sng">
                      <a:noFill/>
                      <a:prstDash val="solid"/>
                    </a:lnB>
                    <a:solidFill>
                      <a:schemeClr val="bg1"/>
                    </a:solidFill>
                  </a:tcPr>
                </a:tc>
                <a:extLst>
                  <a:ext uri="{0D108BD9-81ED-4DB2-BD59-A6C34878D82A}">
                    <a16:rowId xmlns:a16="http://schemas.microsoft.com/office/drawing/2014/main" val="2630275958"/>
                  </a:ext>
                </a:extLst>
              </a:tr>
              <a:tr h="1497199">
                <a:tc>
                  <a:txBody>
                    <a:bodyPr/>
                    <a:lstStyle/>
                    <a:p>
                      <a:pPr>
                        <a:buNone/>
                      </a:pPr>
                      <a:r>
                        <a:rPr lang="en-US" sz="1000" b="1" dirty="0">
                          <a:latin typeface="Tw Cen MT" panose="020B0602020104020603" pitchFamily="34" charset="0"/>
                        </a:rPr>
                        <a:t>Overall</a:t>
                      </a:r>
                      <a:endParaRPr lang="en-US" sz="1000" dirty="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dirty="0">
                          <a:latin typeface="Tw Cen MT" panose="020B0602020104020603" pitchFamily="34" charset="0"/>
                        </a:rPr>
                        <a:t>Budget execution credibility low (under-releases common)</a:t>
                      </a:r>
                    </a:p>
                    <a:p>
                      <a:pPr marL="171450" indent="-171450">
                        <a:buFont typeface="Arial" panose="020B0604020202020204" pitchFamily="34" charset="0"/>
                        <a:buChar char="•"/>
                      </a:pPr>
                      <a:r>
                        <a:rPr lang="en-US" sz="1000" dirty="0">
                          <a:latin typeface="Tw Cen MT" panose="020B0602020104020603" pitchFamily="34" charset="0"/>
                        </a:rPr>
                        <a:t>No costed MSP to guide PHC financing</a:t>
                      </a:r>
                    </a:p>
                    <a:p>
                      <a:pPr marL="171450" indent="-171450">
                        <a:buFont typeface="Arial" panose="020B0604020202020204" pitchFamily="34" charset="0"/>
                        <a:buChar char="•"/>
                      </a:pPr>
                      <a:r>
                        <a:rPr lang="en-US" sz="1000" dirty="0">
                          <a:latin typeface="Tw Cen MT" panose="020B0602020104020603" pitchFamily="34" charset="0"/>
                        </a:rPr>
                        <a:t>Disconnect between PHC business plans and state-level budget process</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dirty="0">
                          <a:latin typeface="Tw Cen MT" panose="020B0602020104020603" pitchFamily="34" charset="0"/>
                        </a:rPr>
                        <a:t>Develop and adopt a costed MSP for Lagos PHCs as a benchmark for financing needs</a:t>
                      </a:r>
                    </a:p>
                    <a:p>
                      <a:pPr marL="171450" indent="-171450" algn="just">
                        <a:buFont typeface="Arial" panose="020B0604020202020204" pitchFamily="34" charset="0"/>
                        <a:buChar char="•"/>
                      </a:pPr>
                      <a:r>
                        <a:rPr lang="en-US" sz="1000" b="0" dirty="0">
                          <a:latin typeface="Tw Cen MT" panose="020B0602020104020603" pitchFamily="34" charset="0"/>
                        </a:rPr>
                        <a:t>Institutionalize quarterly PHC budget execution scorecards (approved vs released vs spent)</a:t>
                      </a:r>
                    </a:p>
                    <a:p>
                      <a:pPr marL="171450" indent="-171450" algn="just">
                        <a:buFont typeface="Arial" panose="020B0604020202020204" pitchFamily="34" charset="0"/>
                        <a:buChar char="•"/>
                      </a:pPr>
                      <a:r>
                        <a:rPr lang="en-US" sz="1000" b="0" dirty="0">
                          <a:latin typeface="Tw Cen MT" panose="020B0602020104020603" pitchFamily="34" charset="0"/>
                        </a:rPr>
                        <a:t>Formalize a budget planning loop where PHC business plans feed directly into the state’s MTEF and annual budget cycle</a:t>
                      </a:r>
                    </a:p>
                    <a:p>
                      <a:pPr marL="171450" indent="-171450" algn="just">
                        <a:buFont typeface="Arial" panose="020B0604020202020204" pitchFamily="34" charset="0"/>
                        <a:buChar char="•"/>
                      </a:pPr>
                      <a:r>
                        <a:rPr lang="en-US" sz="1000" b="0" dirty="0">
                          <a:latin typeface="Tw Cen MT" panose="020B0602020104020603" pitchFamily="34" charset="0"/>
                        </a:rPr>
                        <a:t>Deploy a real-time digital budget tracking tool that links allocations/releases with: </a:t>
                      </a:r>
                    </a:p>
                    <a:p>
                      <a:pPr marL="0" indent="0" algn="just">
                        <a:buFont typeface="Arial" panose="020B0604020202020204" pitchFamily="34" charset="0"/>
                        <a:buNone/>
                      </a:pPr>
                      <a:r>
                        <a:rPr lang="en-US" sz="1000" b="0" dirty="0">
                          <a:latin typeface="Tw Cen MT" panose="020B0602020104020603" pitchFamily="34" charset="0"/>
                        </a:rPr>
                        <a:t>→ Facility business plan activities </a:t>
                      </a:r>
                    </a:p>
                    <a:p>
                      <a:pPr marL="0" indent="0" algn="just">
                        <a:buFont typeface="Arial" panose="020B0604020202020204" pitchFamily="34" charset="0"/>
                        <a:buNone/>
                      </a:pPr>
                      <a:r>
                        <a:rPr lang="en-US" sz="1000" b="0" dirty="0">
                          <a:latin typeface="Tw Cen MT" panose="020B0602020104020603" pitchFamily="34" charset="0"/>
                        </a:rPr>
                        <a:t>→ Service delivery outputs (e.g., outreach sessions, essential drug availability, staff presence). This shifts monitoring from “money spent” to “money spent → service delivered.”</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3315220444"/>
                  </a:ext>
                </a:extLst>
              </a:tr>
              <a:tr h="811924">
                <a:tc>
                  <a:txBody>
                    <a:bodyPr/>
                    <a:lstStyle/>
                    <a:p>
                      <a:pPr>
                        <a:buNone/>
                      </a:pPr>
                      <a:r>
                        <a:rPr lang="en-US" sz="1000" b="1">
                          <a:latin typeface="Tw Cen MT" panose="020B0602020104020603" pitchFamily="34" charset="0"/>
                        </a:rPr>
                        <a:t>Capital</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dirty="0">
                          <a:latin typeface="Tw Cen MT" panose="020B0602020104020603" pitchFamily="34" charset="0"/>
                        </a:rPr>
                        <a:t>Releases &lt;50% in most years</a:t>
                      </a:r>
                    </a:p>
                    <a:p>
                      <a:pPr marL="171450" indent="-171450">
                        <a:buFont typeface="Arial" panose="020B0604020202020204" pitchFamily="34" charset="0"/>
                        <a:buChar char="•"/>
                      </a:pPr>
                      <a:r>
                        <a:rPr lang="en-US" sz="1000" dirty="0">
                          <a:latin typeface="Tw Cen MT" panose="020B0602020104020603" pitchFamily="34" charset="0"/>
                        </a:rPr>
                        <a:t>Infrastructure projects delayed; weak prioritization of PHC service needs</a:t>
                      </a:r>
                    </a:p>
                    <a:p>
                      <a:pPr marL="171450" indent="-171450">
                        <a:buFont typeface="Arial" panose="020B0604020202020204" pitchFamily="34" charset="0"/>
                        <a:buChar char="•"/>
                      </a:pPr>
                      <a:r>
                        <a:rPr lang="en-US" sz="1000" dirty="0">
                          <a:latin typeface="Tw Cen MT" panose="020B0602020104020603" pitchFamily="34" charset="0"/>
                        </a:rPr>
                        <a:t>Execution bottlenecks despite existing contracting system</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dirty="0">
                          <a:latin typeface="Tw Cen MT" panose="020B0602020104020603" pitchFamily="34" charset="0"/>
                        </a:rPr>
                        <a:t>Score all PHC capital projects against service readiness benchmarks before approval</a:t>
                      </a:r>
                    </a:p>
                    <a:p>
                      <a:pPr marL="171450" indent="-171450" algn="just">
                        <a:buFont typeface="Arial" panose="020B0604020202020204" pitchFamily="34" charset="0"/>
                        <a:buChar char="•"/>
                      </a:pPr>
                      <a:r>
                        <a:rPr lang="en-US" sz="1000" b="0" dirty="0">
                          <a:latin typeface="Tw Cen MT" panose="020B0602020104020603" pitchFamily="34" charset="0"/>
                        </a:rPr>
                        <a:t>Ensure PHC projects have a dedicated capital sub-line to protect against reallocation</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861603177"/>
                  </a:ext>
                </a:extLst>
              </a:tr>
              <a:tr h="842469">
                <a:tc>
                  <a:txBody>
                    <a:bodyPr/>
                    <a:lstStyle/>
                    <a:p>
                      <a:pPr>
                        <a:buNone/>
                      </a:pPr>
                      <a:r>
                        <a:rPr lang="en-US" sz="1000" b="1">
                          <a:latin typeface="Tw Cen MT" panose="020B0602020104020603" pitchFamily="34" charset="0"/>
                        </a:rPr>
                        <a:t>Overhead</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dirty="0">
                          <a:latin typeface="Tw Cen MT" panose="020B0602020104020603" pitchFamily="34" charset="0"/>
                        </a:rPr>
                        <a:t>Allocations not fully released or delayed</a:t>
                      </a:r>
                    </a:p>
                    <a:p>
                      <a:pPr marL="171450" indent="-171450">
                        <a:buFont typeface="Arial" panose="020B0604020202020204" pitchFamily="34" charset="0"/>
                        <a:buChar char="•"/>
                      </a:pPr>
                      <a:r>
                        <a:rPr lang="en-US" sz="1000" dirty="0">
                          <a:latin typeface="Tw Cen MT" panose="020B0602020104020603" pitchFamily="34" charset="0"/>
                        </a:rPr>
                        <a:t>Facilities depend on DRF/IGR to cover gaps</a:t>
                      </a:r>
                    </a:p>
                    <a:p>
                      <a:pPr marL="171450" indent="-171450">
                        <a:buFont typeface="Arial" panose="020B0604020202020204" pitchFamily="34" charset="0"/>
                        <a:buChar char="•"/>
                      </a:pPr>
                      <a:r>
                        <a:rPr lang="en-US" sz="1000" dirty="0">
                          <a:latin typeface="Tw Cen MT" panose="020B0602020104020603" pitchFamily="34" charset="0"/>
                        </a:rPr>
                        <a:t>Weak oversight of use of overhead at facility level</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dirty="0">
                          <a:latin typeface="Tw Cen MT" panose="020B0602020104020603" pitchFamily="34" charset="0"/>
                        </a:rPr>
                        <a:t>Enforce timely quarterly release protocols for PHC overhead budgets</a:t>
                      </a:r>
                    </a:p>
                    <a:p>
                      <a:pPr marL="171450" indent="-171450" algn="just">
                        <a:buFont typeface="Arial" panose="020B0604020202020204" pitchFamily="34" charset="0"/>
                        <a:buChar char="•"/>
                      </a:pPr>
                      <a:r>
                        <a:rPr lang="en-US" sz="1000" b="0" dirty="0">
                          <a:latin typeface="Tw Cen MT" panose="020B0602020104020603" pitchFamily="34" charset="0"/>
                        </a:rPr>
                        <a:t>Define a minimum protected overhead threshold per facility, aligned to size and workload</a:t>
                      </a:r>
                    </a:p>
                    <a:p>
                      <a:pPr marL="171450" indent="-171450" algn="just">
                        <a:buFont typeface="Arial" panose="020B0604020202020204" pitchFamily="34" charset="0"/>
                        <a:buChar char="•"/>
                      </a:pPr>
                      <a:r>
                        <a:rPr lang="en-US" sz="1000" b="0" dirty="0">
                          <a:latin typeface="Tw Cen MT" panose="020B0602020104020603" pitchFamily="34" charset="0"/>
                        </a:rPr>
                        <a:t>Strengthen accountability through the digital tracking tool, linking overhead use to planned activities (e.g., supervision visits, community mobilization, routine maintenance)</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228829043"/>
                  </a:ext>
                </a:extLst>
              </a:tr>
              <a:tr h="1009295">
                <a:tc>
                  <a:txBody>
                    <a:bodyPr/>
                    <a:lstStyle/>
                    <a:p>
                      <a:pPr>
                        <a:buNone/>
                      </a:pPr>
                      <a:r>
                        <a:rPr lang="en-US" sz="1000" b="1">
                          <a:latin typeface="Tw Cen MT" panose="020B0602020104020603" pitchFamily="34" charset="0"/>
                        </a:rPr>
                        <a:t>Personnel</a:t>
                      </a:r>
                      <a:endParaRPr lang="en-US" sz="1000">
                        <a:latin typeface="Tw Cen MT" panose="020B0602020104020603" pitchFamily="34" charset="0"/>
                      </a:endParaRPr>
                    </a:p>
                  </a:txBody>
                  <a:tcPr marL="28917" marR="28917" marT="14459" marB="14459"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solidFill>
                  </a:tcPr>
                </a:tc>
                <a:tc>
                  <a:txBody>
                    <a:bodyPr/>
                    <a:lstStyle/>
                    <a:p>
                      <a:pPr marL="171450" indent="-171450">
                        <a:buFont typeface="Arial" panose="020B0604020202020204" pitchFamily="34" charset="0"/>
                        <a:buChar char="•"/>
                      </a:pPr>
                      <a:r>
                        <a:rPr lang="en-US" sz="1000" dirty="0">
                          <a:latin typeface="Tw Cen MT" panose="020B0602020104020603" pitchFamily="34" charset="0"/>
                        </a:rPr>
                        <a:t>Funding covers salaries but staffing still inadequate</a:t>
                      </a:r>
                    </a:p>
                    <a:p>
                      <a:pPr marL="171450" indent="-171450">
                        <a:buFont typeface="Arial" panose="020B0604020202020204" pitchFamily="34" charset="0"/>
                        <a:buChar char="•"/>
                      </a:pPr>
                      <a:r>
                        <a:rPr lang="en-US" sz="1000" dirty="0">
                          <a:latin typeface="Tw Cen MT" panose="020B0602020104020603" pitchFamily="34" charset="0"/>
                        </a:rPr>
                        <a:t>Maldistribution leaves many PHCs understaffed</a:t>
                      </a:r>
                    </a:p>
                    <a:p>
                      <a:pPr marL="171450" indent="-171450">
                        <a:buFont typeface="Arial" panose="020B0604020202020204" pitchFamily="34" charset="0"/>
                        <a:buChar char="•"/>
                      </a:pPr>
                      <a:r>
                        <a:rPr lang="en-US" sz="1000" dirty="0">
                          <a:latin typeface="Tw Cen MT" panose="020B0602020104020603" pitchFamily="34" charset="0"/>
                        </a:rPr>
                        <a:t>Payroll inefficiencies reduce fiscal space</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accent2">
                        <a:lumMod val="20000"/>
                        <a:lumOff val="80000"/>
                      </a:schemeClr>
                    </a:solidFill>
                  </a:tcPr>
                </a:tc>
                <a:tc>
                  <a:txBody>
                    <a:bodyPr/>
                    <a:lstStyle/>
                    <a:p>
                      <a:pPr marL="171450" indent="-171450" algn="just">
                        <a:buFont typeface="Arial" panose="020B0604020202020204" pitchFamily="34" charset="0"/>
                        <a:buChar char="•"/>
                      </a:pPr>
                      <a:r>
                        <a:rPr lang="en-US" sz="1000" b="0" dirty="0">
                          <a:latin typeface="Tw Cen MT" panose="020B0602020104020603" pitchFamily="34" charset="0"/>
                        </a:rPr>
                        <a:t>Implement biometric payroll verification to clean ghost workers and free resources</a:t>
                      </a:r>
                    </a:p>
                    <a:p>
                      <a:pPr marL="171450" indent="-171450" algn="just">
                        <a:buFont typeface="Arial" panose="020B0604020202020204" pitchFamily="34" charset="0"/>
                        <a:buChar char="•"/>
                      </a:pPr>
                      <a:r>
                        <a:rPr lang="en-US" sz="1000" b="0" dirty="0">
                          <a:latin typeface="Tw Cen MT" panose="020B0602020104020603" pitchFamily="34" charset="0"/>
                        </a:rPr>
                        <a:t>Apply a needs-based staffing formula tied to catchment population and workload</a:t>
                      </a:r>
                    </a:p>
                    <a:p>
                      <a:pPr marL="171450" indent="-171450" algn="just">
                        <a:buFont typeface="Arial" panose="020B0604020202020204" pitchFamily="34" charset="0"/>
                        <a:buChar char="•"/>
                      </a:pPr>
                      <a:r>
                        <a:rPr lang="en-US" sz="1000" b="0" dirty="0">
                          <a:latin typeface="Tw Cen MT" panose="020B0602020104020603" pitchFamily="34" charset="0"/>
                        </a:rPr>
                        <a:t>Use targeted contract-based hiring for critical cadres in underserved LGAs, funded from payroll savings and BHCPF</a:t>
                      </a:r>
                    </a:p>
                    <a:p>
                      <a:pPr marL="171450" indent="-171450" algn="just">
                        <a:buFont typeface="Arial" panose="020B0604020202020204" pitchFamily="34" charset="0"/>
                        <a:buChar char="•"/>
                      </a:pPr>
                      <a:r>
                        <a:rPr lang="en-US" sz="1000" b="0" dirty="0">
                          <a:latin typeface="Tw Cen MT" panose="020B0602020104020603" pitchFamily="34" charset="0"/>
                        </a:rPr>
                        <a:t>Establish a joint HRH financing committee (LSPHCB, Civil Service Commission, MoH) to align budgeted posts with PHC gaps and redeployment priorities</a:t>
                      </a:r>
                    </a:p>
                  </a:txBody>
                  <a:tcPr marL="28917" marR="28917" marT="14459" marB="14459">
                    <a:lnL w="12700" cmpd="sng">
                      <a:noFill/>
                      <a:prstDash val="solid"/>
                    </a:lnL>
                    <a:lnR w="12700" cmpd="sng">
                      <a:noFill/>
                      <a:prstDash val="solid"/>
                    </a:lnR>
                    <a:lnT w="12700" cmpd="sng">
                      <a:noFill/>
                      <a:prstDash val="solid"/>
                    </a:lnT>
                    <a:lnB w="12700" cmpd="sng">
                      <a:noFill/>
                      <a:prstDash val="solid"/>
                    </a:lnB>
                    <a:solidFill>
                      <a:schemeClr val="bg1"/>
                    </a:solidFill>
                  </a:tcPr>
                </a:tc>
                <a:extLst>
                  <a:ext uri="{0D108BD9-81ED-4DB2-BD59-A6C34878D82A}">
                    <a16:rowId xmlns:a16="http://schemas.microsoft.com/office/drawing/2014/main" val="823809917"/>
                  </a:ext>
                </a:extLst>
              </a:tr>
            </a:tbl>
          </a:graphicData>
        </a:graphic>
      </p:graphicFrame>
      <p:sp>
        <p:nvSpPr>
          <p:cNvPr id="6" name="Title 13">
            <a:extLst>
              <a:ext uri="{FF2B5EF4-FFF2-40B4-BE49-F238E27FC236}">
                <a16:creationId xmlns:a16="http://schemas.microsoft.com/office/drawing/2014/main" id="{02518D44-3A10-64BC-EFA4-CD39A0694D3B}"/>
              </a:ext>
            </a:extLst>
          </p:cNvPr>
          <p:cNvSpPr>
            <a:spLocks noGrp="1"/>
          </p:cNvSpPr>
          <p:nvPr>
            <p:ph type="title"/>
          </p:nvPr>
        </p:nvSpPr>
        <p:spPr>
          <a:xfrm>
            <a:off x="529938" y="388099"/>
            <a:ext cx="8271164" cy="523218"/>
          </a:xfrm>
        </p:spPr>
        <p:txBody>
          <a:bodyPr>
            <a:noAutofit/>
          </a:bodyPr>
          <a:lstStyle/>
          <a:p>
            <a:r>
              <a:rPr lang="en-US" dirty="0">
                <a:latin typeface="Tw Cen MT"/>
              </a:rPr>
              <a:t>LSPHCB Budget Performance</a:t>
            </a:r>
            <a:endParaRPr lang="en-US" sz="800" dirty="0">
              <a:latin typeface="Tw Cen MT"/>
            </a:endParaRPr>
          </a:p>
        </p:txBody>
      </p:sp>
      <p:pic>
        <p:nvPicPr>
          <p:cNvPr id="7" name="Graphic 6" descr="Postit Notes outline">
            <a:extLst>
              <a:ext uri="{FF2B5EF4-FFF2-40B4-BE49-F238E27FC236}">
                <a16:creationId xmlns:a16="http://schemas.microsoft.com/office/drawing/2014/main" id="{EFC79AD4-CF2C-07A8-B300-F1D8EC6C6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1745" y="1356014"/>
            <a:ext cx="687003" cy="687003"/>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B0C06418-37C7-F55C-ABB4-C906C99A713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42940" y="1356014"/>
            <a:ext cx="662779" cy="662779"/>
          </a:xfrm>
          <a:prstGeom prst="rect">
            <a:avLst/>
          </a:prstGeom>
        </p:spPr>
      </p:pic>
    </p:spTree>
    <p:extLst>
      <p:ext uri="{BB962C8B-B14F-4D97-AF65-F5344CB8AC3E}">
        <p14:creationId xmlns:p14="http://schemas.microsoft.com/office/powerpoint/2010/main" val="67764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1588-D809-8EB0-D43B-2DFF03E1A40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BC1F876-BF17-EE0D-67E2-0A0A285691D1}"/>
              </a:ext>
            </a:extLst>
          </p:cNvPr>
          <p:cNvSpPr txBox="1"/>
          <p:nvPr/>
        </p:nvSpPr>
        <p:spPr>
          <a:xfrm flipH="1">
            <a:off x="335176" y="5914714"/>
            <a:ext cx="2593765" cy="600164"/>
          </a:xfrm>
          <a:prstGeom prst="rect">
            <a:avLst/>
          </a:prstGeom>
          <a:noFill/>
        </p:spPr>
        <p:txBody>
          <a:bodyPr wrap="square" rtlCol="0">
            <a:spAutoFit/>
          </a:bodyPr>
          <a:lstStyle/>
          <a:p>
            <a:r>
              <a:rPr lang="en-US" sz="1100" i="1">
                <a:solidFill>
                  <a:schemeClr val="accent1">
                    <a:lumMod val="75000"/>
                  </a:schemeClr>
                </a:solidFill>
                <a:latin typeface="Tw Cen MT" panose="020B0602020104020603" pitchFamily="34" charset="0"/>
              </a:rPr>
              <a:t>SMBP, State Ministry of Budget &amp; Planning</a:t>
            </a:r>
          </a:p>
          <a:p>
            <a:r>
              <a:rPr lang="en-US" sz="1100" i="1">
                <a:solidFill>
                  <a:schemeClr val="accent1">
                    <a:lumMod val="75000"/>
                  </a:schemeClr>
                </a:solidFill>
                <a:latin typeface="Tw Cen MT" panose="020B0602020104020603" pitchFamily="34" charset="0"/>
              </a:rPr>
              <a:t>SMOH, State Ministry of Health</a:t>
            </a:r>
          </a:p>
          <a:p>
            <a:r>
              <a:rPr lang="en-US" sz="1100" i="1">
                <a:solidFill>
                  <a:schemeClr val="accent1">
                    <a:lumMod val="75000"/>
                  </a:schemeClr>
                </a:solidFill>
                <a:latin typeface="Tw Cen MT" panose="020B0602020104020603" pitchFamily="34" charset="0"/>
              </a:rPr>
              <a:t>SHOA, State House of Assembly</a:t>
            </a:r>
            <a:endParaRPr lang="en-NG" sz="1100" i="1">
              <a:solidFill>
                <a:schemeClr val="accent1">
                  <a:lumMod val="75000"/>
                </a:schemeClr>
              </a:solidFill>
              <a:latin typeface="Tw Cen MT" panose="020B0602020104020603" pitchFamily="34" charset="0"/>
            </a:endParaRPr>
          </a:p>
        </p:txBody>
      </p:sp>
      <p:sp>
        <p:nvSpPr>
          <p:cNvPr id="2" name="Rectangle 1">
            <a:extLst>
              <a:ext uri="{FF2B5EF4-FFF2-40B4-BE49-F238E27FC236}">
                <a16:creationId xmlns:a16="http://schemas.microsoft.com/office/drawing/2014/main" id="{2F6A9412-651E-D37C-D3A1-15258117048C}"/>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EB822528-A73D-2845-6A01-CFBDE866B16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89B8A5A5-41E8-5B98-115D-14D15117F52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grpSp>
        <p:nvGrpSpPr>
          <p:cNvPr id="27" name="Group 26">
            <a:extLst>
              <a:ext uri="{FF2B5EF4-FFF2-40B4-BE49-F238E27FC236}">
                <a16:creationId xmlns:a16="http://schemas.microsoft.com/office/drawing/2014/main" id="{BB959127-3284-A051-0552-499BB065060D}"/>
              </a:ext>
            </a:extLst>
          </p:cNvPr>
          <p:cNvGrpSpPr/>
          <p:nvPr/>
        </p:nvGrpSpPr>
        <p:grpSpPr>
          <a:xfrm>
            <a:off x="1032934" y="1630608"/>
            <a:ext cx="8352363" cy="3679494"/>
            <a:chOff x="186266" y="1842271"/>
            <a:chExt cx="8479366" cy="3213824"/>
          </a:xfrm>
        </p:grpSpPr>
        <p:sp>
          <p:nvSpPr>
            <p:cNvPr id="11" name="Arrow: Right 10">
              <a:extLst>
                <a:ext uri="{FF2B5EF4-FFF2-40B4-BE49-F238E27FC236}">
                  <a16:creationId xmlns:a16="http://schemas.microsoft.com/office/drawing/2014/main" id="{E5AFAE60-2D15-1E53-D5C4-A22F6A4431F6}"/>
                </a:ext>
              </a:extLst>
            </p:cNvPr>
            <p:cNvSpPr/>
            <p:nvPr/>
          </p:nvSpPr>
          <p:spPr>
            <a:xfrm>
              <a:off x="6759772" y="4771477"/>
              <a:ext cx="1731282"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Dec</a:t>
              </a:r>
              <a:endParaRPr lang="en-NG" sz="1600">
                <a:latin typeface="Tw Cen MT" panose="020B0602020104020603" pitchFamily="34" charset="0"/>
              </a:endParaRPr>
            </a:p>
          </p:txBody>
        </p:sp>
        <p:sp>
          <p:nvSpPr>
            <p:cNvPr id="10" name="Arrow: Right 9">
              <a:extLst>
                <a:ext uri="{FF2B5EF4-FFF2-40B4-BE49-F238E27FC236}">
                  <a16:creationId xmlns:a16="http://schemas.microsoft.com/office/drawing/2014/main" id="{FD511CA0-7E0B-B9B6-0AB9-E60206900F54}"/>
                </a:ext>
              </a:extLst>
            </p:cNvPr>
            <p:cNvSpPr/>
            <p:nvPr/>
          </p:nvSpPr>
          <p:spPr>
            <a:xfrm>
              <a:off x="4329953" y="4771477"/>
              <a:ext cx="2707341"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Nov/Dec</a:t>
              </a:r>
              <a:endParaRPr lang="en-NG" sz="1600">
                <a:latin typeface="Tw Cen MT" panose="020B0602020104020603" pitchFamily="34" charset="0"/>
              </a:endParaRPr>
            </a:p>
          </p:txBody>
        </p:sp>
        <p:graphicFrame>
          <p:nvGraphicFramePr>
            <p:cNvPr id="9" name="Diagram 8">
              <a:extLst>
                <a:ext uri="{FF2B5EF4-FFF2-40B4-BE49-F238E27FC236}">
                  <a16:creationId xmlns:a16="http://schemas.microsoft.com/office/drawing/2014/main" id="{4399D88C-A668-9B8E-ED49-3023F8267AFA}"/>
                </a:ext>
              </a:extLst>
            </p:cNvPr>
            <p:cNvGraphicFramePr/>
            <p:nvPr/>
          </p:nvGraphicFramePr>
          <p:xfrm>
            <a:off x="186266" y="1842271"/>
            <a:ext cx="8479366" cy="2975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Right 7">
              <a:extLst>
                <a:ext uri="{FF2B5EF4-FFF2-40B4-BE49-F238E27FC236}">
                  <a16:creationId xmlns:a16="http://schemas.microsoft.com/office/drawing/2014/main" id="{16ABFDFE-832F-1C52-6BC2-99136F7677A3}"/>
                </a:ext>
              </a:extLst>
            </p:cNvPr>
            <p:cNvSpPr/>
            <p:nvPr/>
          </p:nvSpPr>
          <p:spPr>
            <a:xfrm>
              <a:off x="848739" y="4771477"/>
              <a:ext cx="3630705"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            Sep/Oct</a:t>
              </a:r>
              <a:endParaRPr lang="en-NG" sz="1600">
                <a:latin typeface="Tw Cen MT" panose="020B0602020104020603" pitchFamily="34" charset="0"/>
              </a:endParaRPr>
            </a:p>
          </p:txBody>
        </p:sp>
        <p:sp>
          <p:nvSpPr>
            <p:cNvPr id="7" name="Arrow: Right 6">
              <a:extLst>
                <a:ext uri="{FF2B5EF4-FFF2-40B4-BE49-F238E27FC236}">
                  <a16:creationId xmlns:a16="http://schemas.microsoft.com/office/drawing/2014/main" id="{8F4C4663-48D0-5CFC-A70B-3DAC4AE40540}"/>
                </a:ext>
              </a:extLst>
            </p:cNvPr>
            <p:cNvSpPr/>
            <p:nvPr/>
          </p:nvSpPr>
          <p:spPr>
            <a:xfrm>
              <a:off x="336078" y="4771477"/>
              <a:ext cx="1232746" cy="28461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Aug</a:t>
              </a:r>
              <a:endParaRPr lang="en-NG" sz="1600">
                <a:latin typeface="Tw Cen MT" panose="020B0602020104020603" pitchFamily="34" charset="0"/>
              </a:endParaRPr>
            </a:p>
          </p:txBody>
        </p:sp>
      </p:grpSp>
      <p:sp>
        <p:nvSpPr>
          <p:cNvPr id="14" name="Title 13">
            <a:extLst>
              <a:ext uri="{FF2B5EF4-FFF2-40B4-BE49-F238E27FC236}">
                <a16:creationId xmlns:a16="http://schemas.microsoft.com/office/drawing/2014/main" id="{330AD6BF-6C0E-F6EF-BB9E-6F776A859326}"/>
              </a:ext>
            </a:extLst>
          </p:cNvPr>
          <p:cNvSpPr>
            <a:spLocks noGrp="1"/>
          </p:cNvSpPr>
          <p:nvPr>
            <p:ph type="title"/>
          </p:nvPr>
        </p:nvSpPr>
        <p:spPr/>
        <p:txBody>
          <a:bodyPr/>
          <a:lstStyle/>
          <a:p>
            <a:r>
              <a:rPr lang="en-US">
                <a:latin typeface="Tw Cen MT"/>
              </a:rPr>
              <a:t>Ideal State Level Budget Preparation Process</a:t>
            </a:r>
            <a:endParaRPr lang="en-US" sz="3200">
              <a:latin typeface="Tw Cen MT"/>
            </a:endParaRPr>
          </a:p>
        </p:txBody>
      </p:sp>
      <p:sp>
        <p:nvSpPr>
          <p:cNvPr id="4" name="TextBox 3">
            <a:extLst>
              <a:ext uri="{FF2B5EF4-FFF2-40B4-BE49-F238E27FC236}">
                <a16:creationId xmlns:a16="http://schemas.microsoft.com/office/drawing/2014/main" id="{0FA2DFAF-5370-5570-0F72-730E44433AC4}"/>
              </a:ext>
            </a:extLst>
          </p:cNvPr>
          <p:cNvSpPr txBox="1"/>
          <p:nvPr/>
        </p:nvSpPr>
        <p:spPr>
          <a:xfrm flipH="1">
            <a:off x="9580031" y="2787037"/>
            <a:ext cx="2593765" cy="1015663"/>
          </a:xfrm>
          <a:prstGeom prst="rect">
            <a:avLst/>
          </a:prstGeom>
          <a:noFill/>
        </p:spPr>
        <p:txBody>
          <a:bodyPr wrap="square" rtlCol="0">
            <a:spAutoFit/>
          </a:bodyPr>
          <a:lstStyle/>
          <a:p>
            <a:r>
              <a:rPr lang="en-US" sz="2000">
                <a:solidFill>
                  <a:schemeClr val="accent1">
                    <a:lumMod val="75000"/>
                  </a:schemeClr>
                </a:solidFill>
                <a:latin typeface="Tw Cen MT" panose="020B0602020104020603" pitchFamily="34" charset="0"/>
              </a:rPr>
              <a:t>Typical Budget Preparation process at the state level</a:t>
            </a:r>
            <a:endParaRPr lang="en-NG" sz="2000">
              <a:solidFill>
                <a:schemeClr val="accent1">
                  <a:lumMod val="75000"/>
                </a:schemeClr>
              </a:solidFill>
              <a:latin typeface="Tw Cen MT" panose="020B0602020104020603" pitchFamily="34" charset="0"/>
            </a:endParaRPr>
          </a:p>
        </p:txBody>
      </p:sp>
    </p:spTree>
    <p:extLst>
      <p:ext uri="{BB962C8B-B14F-4D97-AF65-F5344CB8AC3E}">
        <p14:creationId xmlns:p14="http://schemas.microsoft.com/office/powerpoint/2010/main" val="73987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D720-7647-93A8-A35E-C3F430643A6A}"/>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B3F7115-9F0E-352F-C60C-DB2DE6D90AC5}"/>
              </a:ext>
            </a:extLst>
          </p:cNvPr>
          <p:cNvSpPr/>
          <p:nvPr/>
        </p:nvSpPr>
        <p:spPr>
          <a:xfrm>
            <a:off x="5098212" y="4905471"/>
            <a:ext cx="6823712" cy="1841455"/>
          </a:xfrm>
          <a:prstGeom prst="roundRect">
            <a:avLst>
              <a:gd name="adj" fmla="val 9124"/>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9" name="TextBox 18">
            <a:extLst>
              <a:ext uri="{FF2B5EF4-FFF2-40B4-BE49-F238E27FC236}">
                <a16:creationId xmlns:a16="http://schemas.microsoft.com/office/drawing/2014/main" id="{74B07BE3-1A98-AC79-D33F-EA7E9A07383A}"/>
              </a:ext>
            </a:extLst>
          </p:cNvPr>
          <p:cNvSpPr txBox="1"/>
          <p:nvPr/>
        </p:nvSpPr>
        <p:spPr>
          <a:xfrm>
            <a:off x="0" y="647177"/>
            <a:ext cx="8411968" cy="369332"/>
          </a:xfrm>
          <a:prstGeom prst="rect">
            <a:avLst/>
          </a:prstGeom>
          <a:noFill/>
        </p:spPr>
        <p:txBody>
          <a:bodyPr wrap="square" lIns="91440" tIns="45720" rIns="91440" bIns="45720" anchor="t">
            <a:spAutoFit/>
          </a:bodyPr>
          <a:lstStyle/>
          <a:p>
            <a:pPr algn="ctr"/>
            <a:r>
              <a:rPr lang="en-US" dirty="0">
                <a:solidFill>
                  <a:srgbClr val="000000"/>
                </a:solidFill>
                <a:latin typeface="Tw Cen MT"/>
              </a:rPr>
              <a:t>T</a:t>
            </a:r>
            <a:r>
              <a:rPr lang="en-US" sz="1800" dirty="0">
                <a:solidFill>
                  <a:srgbClr val="000000"/>
                </a:solidFill>
                <a:latin typeface="Tw Cen MT"/>
              </a:rPr>
              <a:t>ypical approach to budget preparation</a:t>
            </a:r>
            <a:r>
              <a:rPr lang="en-US" dirty="0">
                <a:solidFill>
                  <a:srgbClr val="000000"/>
                </a:solidFill>
                <a:latin typeface="Tw Cen MT"/>
              </a:rPr>
              <a:t> in Lagos State Primary Health Care Board</a:t>
            </a:r>
            <a:endParaRPr lang="en-NG" dirty="0">
              <a:solidFill>
                <a:srgbClr val="000000"/>
              </a:solidFill>
              <a:latin typeface="Tw Cen MT"/>
            </a:endParaRPr>
          </a:p>
        </p:txBody>
      </p:sp>
      <p:sp>
        <p:nvSpPr>
          <p:cNvPr id="2" name="Rectangle 1">
            <a:extLst>
              <a:ext uri="{FF2B5EF4-FFF2-40B4-BE49-F238E27FC236}">
                <a16:creationId xmlns:a16="http://schemas.microsoft.com/office/drawing/2014/main" id="{A7D8847D-0D46-D3B2-6960-F3DB55D9BD73}"/>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46800813-400F-E79B-0BAD-EF5AF2C3454B}"/>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D801E03D-ADD1-6D84-A0FA-0B4E9235EE7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4" name="Title 13">
            <a:extLst>
              <a:ext uri="{FF2B5EF4-FFF2-40B4-BE49-F238E27FC236}">
                <a16:creationId xmlns:a16="http://schemas.microsoft.com/office/drawing/2014/main" id="{FA38CE21-5459-AA4F-671F-3CAE1B3ACDC9}"/>
              </a:ext>
            </a:extLst>
          </p:cNvPr>
          <p:cNvSpPr>
            <a:spLocks noGrp="1"/>
          </p:cNvSpPr>
          <p:nvPr>
            <p:ph type="title"/>
          </p:nvPr>
        </p:nvSpPr>
        <p:spPr>
          <a:xfrm>
            <a:off x="4313" y="-166837"/>
            <a:ext cx="10515600" cy="1325563"/>
          </a:xfrm>
        </p:spPr>
        <p:txBody>
          <a:bodyPr/>
          <a:lstStyle/>
          <a:p>
            <a:r>
              <a:rPr lang="en-US" dirty="0">
                <a:latin typeface="Tw Cen MT"/>
              </a:rPr>
              <a:t>LSPHCB Budget Preparation Process</a:t>
            </a:r>
            <a:endParaRPr lang="en-US" sz="1800" dirty="0">
              <a:latin typeface="Tw Cen MT"/>
            </a:endParaRPr>
          </a:p>
        </p:txBody>
      </p:sp>
      <p:sp>
        <p:nvSpPr>
          <p:cNvPr id="2125" name="TextBox 2124">
            <a:extLst>
              <a:ext uri="{FF2B5EF4-FFF2-40B4-BE49-F238E27FC236}">
                <a16:creationId xmlns:a16="http://schemas.microsoft.com/office/drawing/2014/main" id="{E17CA765-B64A-B9E6-3E5E-FB5D54BB8F5D}"/>
              </a:ext>
            </a:extLst>
          </p:cNvPr>
          <p:cNvSpPr txBox="1"/>
          <p:nvPr/>
        </p:nvSpPr>
        <p:spPr>
          <a:xfrm>
            <a:off x="90228" y="1352717"/>
            <a:ext cx="2147770" cy="3388281"/>
          </a:xfrm>
          <a:prstGeom prst="roundRect">
            <a:avLst>
              <a:gd name="adj" fmla="val 5570"/>
            </a:avLst>
          </a:prstGeom>
          <a:no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000000"/>
                </a:solidFill>
                <a:latin typeface="TW Cen MT"/>
                <a:cs typeface="Calibri"/>
              </a:rPr>
              <a:t>At the department level:</a:t>
            </a:r>
            <a:endParaRPr lang="en-US" sz="1000" dirty="0">
              <a:solidFill>
                <a:srgbClr val="000000"/>
              </a:solidFill>
              <a:latin typeface="Calibri" panose="020F0502020204030204"/>
              <a:cs typeface="Calibri"/>
            </a:endParaRPr>
          </a:p>
          <a:p>
            <a:endParaRPr lang="en-US" sz="1000" dirty="0">
              <a:solidFill>
                <a:srgbClr val="000000"/>
              </a:solidFill>
              <a:latin typeface="TW Cen MT"/>
              <a:cs typeface="Calibri"/>
            </a:endParaRPr>
          </a:p>
          <a:p>
            <a:pPr marL="228600" indent="-228600">
              <a:buAutoNum type="arabicPeriod"/>
            </a:pPr>
            <a:r>
              <a:rPr lang="en-US" sz="1000" dirty="0">
                <a:solidFill>
                  <a:srgbClr val="000000"/>
                </a:solidFill>
                <a:latin typeface="TW Cen MT"/>
                <a:cs typeface="Calibri"/>
              </a:rPr>
              <a:t>Call Circular Issuance: The Ministry of Economic Planning &amp; Budget (MEPB) issues an annual budget call circular with ceilings and guidelines.</a:t>
            </a:r>
          </a:p>
          <a:p>
            <a:pPr marL="228600" indent="-228600">
              <a:buAutoNum type="arabicPeriod"/>
            </a:pPr>
            <a:endParaRPr lang="en-US" sz="1000" dirty="0">
              <a:solidFill>
                <a:srgbClr val="000000"/>
              </a:solidFill>
              <a:latin typeface="TW Cen MT"/>
              <a:cs typeface="Calibri"/>
            </a:endParaRPr>
          </a:p>
          <a:p>
            <a:pPr marL="228600" indent="-228600">
              <a:buAutoNum type="arabicPeriod"/>
            </a:pPr>
            <a:r>
              <a:rPr lang="en-US" sz="1000" dirty="0">
                <a:solidFill>
                  <a:srgbClr val="000000"/>
                </a:solidFill>
                <a:latin typeface="TW Cen MT"/>
                <a:cs typeface="Calibri"/>
              </a:rPr>
              <a:t>LSPHCDB receives envelope allocations (often under tight ceilings).</a:t>
            </a:r>
          </a:p>
          <a:p>
            <a:pPr marL="228600" indent="-228600">
              <a:buAutoNum type="arabicPeriod"/>
            </a:pPr>
            <a:endParaRPr lang="en-US" sz="1000" dirty="0">
              <a:solidFill>
                <a:srgbClr val="000000"/>
              </a:solidFill>
              <a:latin typeface="TW Cen MT"/>
              <a:cs typeface="Calibri"/>
            </a:endParaRPr>
          </a:p>
          <a:p>
            <a:pPr marL="228600" indent="-228600">
              <a:buAutoNum type="arabicPeriod"/>
            </a:pPr>
            <a:r>
              <a:rPr lang="en-US" sz="1000" dirty="0">
                <a:solidFill>
                  <a:srgbClr val="000000"/>
                </a:solidFill>
                <a:latin typeface="TW Cen MT"/>
                <a:cs typeface="Calibri"/>
              </a:rPr>
              <a:t>The previous budget is analyzed by a budget committee to decide on projects to be continued and projects that have been concluded.  </a:t>
            </a:r>
          </a:p>
          <a:p>
            <a:pPr marL="228600" indent="-228600">
              <a:buAutoNum type="arabicPeriod"/>
            </a:pPr>
            <a:endParaRPr lang="en-US" sz="1000" dirty="0">
              <a:solidFill>
                <a:srgbClr val="000000"/>
              </a:solidFill>
              <a:latin typeface="TW Cen MT"/>
              <a:cs typeface="Calibri"/>
            </a:endParaRPr>
          </a:p>
          <a:p>
            <a:r>
              <a:rPr lang="en-US" sz="1000" dirty="0">
                <a:solidFill>
                  <a:srgbClr val="000000"/>
                </a:solidFill>
                <a:latin typeface="TW Cen MT"/>
                <a:cs typeface="Calibri"/>
              </a:rPr>
              <a:t>In LSPHCB, these steps are carried out and coordinated by the Budget and Planning department.</a:t>
            </a:r>
          </a:p>
        </p:txBody>
      </p:sp>
      <p:cxnSp>
        <p:nvCxnSpPr>
          <p:cNvPr id="3328" name="Straight Arrow Connector 3327">
            <a:extLst>
              <a:ext uri="{FF2B5EF4-FFF2-40B4-BE49-F238E27FC236}">
                <a16:creationId xmlns:a16="http://schemas.microsoft.com/office/drawing/2014/main" id="{B00718A4-D594-F608-FB9A-F0AC749EBD99}"/>
              </a:ext>
            </a:extLst>
          </p:cNvPr>
          <p:cNvCxnSpPr/>
          <p:nvPr/>
        </p:nvCxnSpPr>
        <p:spPr>
          <a:xfrm>
            <a:off x="2237997" y="2020130"/>
            <a:ext cx="232709" cy="61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86" name="TextBox 1">
            <a:extLst>
              <a:ext uri="{FF2B5EF4-FFF2-40B4-BE49-F238E27FC236}">
                <a16:creationId xmlns:a16="http://schemas.microsoft.com/office/drawing/2014/main" id="{5F79EAF7-E832-9B5A-0C59-A8492E7EBFF8}"/>
              </a:ext>
            </a:extLst>
          </p:cNvPr>
          <p:cNvSpPr txBox="1"/>
          <p:nvPr/>
        </p:nvSpPr>
        <p:spPr>
          <a:xfrm>
            <a:off x="5757830" y="4890471"/>
            <a:ext cx="5974904" cy="1946687"/>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50" b="1" dirty="0">
                <a:solidFill>
                  <a:srgbClr val="002060"/>
                </a:solidFill>
                <a:latin typeface="Tw Cen MT" panose="020B0602020104020603" pitchFamily="34" charset="0"/>
                <a:ea typeface="Calibri"/>
                <a:cs typeface="Calibri"/>
              </a:rPr>
              <a:t>Weaknesses in the Budget Development Process: ​</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PHCs develop costed annual business plans, but these are not systematically rolled up into the Board’s submission to MEPB. The plans often remain planning tools for facilities, not binding budget inputs.</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MEPB ceilings dominate the process, so even when PHC needs are captured, they get compressed or dropped to fit fiscal limits.</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Even when budgeted, cash rationing causes reduced releases for overhead and capital, making PHC business plans hard to execute.</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PHC business plans are not fully costed against actual budget lines, so monitoring is fragmented.</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The Budget preparation process has so far not been standardized. Budgets are often developed without first completing the Annual Operational Plan (AOP)</a:t>
            </a:r>
          </a:p>
          <a:p>
            <a:pPr marL="285750" indent="-285750" algn="just">
              <a:buFont typeface="Arial"/>
              <a:buChar char="•"/>
            </a:pPr>
            <a:r>
              <a:rPr lang="en-US" sz="1000" dirty="0">
                <a:solidFill>
                  <a:srgbClr val="002060"/>
                </a:solidFill>
                <a:latin typeface="Tw Cen MT" panose="020B0602020104020603" pitchFamily="34" charset="0"/>
                <a:ea typeface="Calibri"/>
                <a:cs typeface="Calibri"/>
              </a:rPr>
              <a:t>The 2025 facility-level AOP was not implemented, used to access funding, or used as the main strategy document from which their business plans were drawn.</a:t>
            </a:r>
          </a:p>
        </p:txBody>
      </p:sp>
      <p:sp>
        <p:nvSpPr>
          <p:cNvPr id="5" name="Arrow: Right 4">
            <a:extLst>
              <a:ext uri="{FF2B5EF4-FFF2-40B4-BE49-F238E27FC236}">
                <a16:creationId xmlns:a16="http://schemas.microsoft.com/office/drawing/2014/main" id="{DF0A5C62-416A-940F-0648-9B8CFEF81D12}"/>
              </a:ext>
            </a:extLst>
          </p:cNvPr>
          <p:cNvSpPr/>
          <p:nvPr/>
        </p:nvSpPr>
        <p:spPr>
          <a:xfrm>
            <a:off x="9296221" y="4389336"/>
            <a:ext cx="184221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Sep/Oct</a:t>
            </a:r>
            <a:endParaRPr lang="en-NG" sz="1600">
              <a:latin typeface="Tw Cen MT" panose="020B0602020104020603" pitchFamily="34" charset="0"/>
            </a:endParaRPr>
          </a:p>
        </p:txBody>
      </p:sp>
      <p:sp>
        <p:nvSpPr>
          <p:cNvPr id="7" name="Arrow: Right 6">
            <a:extLst>
              <a:ext uri="{FF2B5EF4-FFF2-40B4-BE49-F238E27FC236}">
                <a16:creationId xmlns:a16="http://schemas.microsoft.com/office/drawing/2014/main" id="{FA035744-5450-9768-97A9-82454AFD6698}"/>
              </a:ext>
            </a:extLst>
          </p:cNvPr>
          <p:cNvSpPr/>
          <p:nvPr/>
        </p:nvSpPr>
        <p:spPr>
          <a:xfrm>
            <a:off x="6748002" y="4389336"/>
            <a:ext cx="288081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Aug</a:t>
            </a:r>
            <a:endParaRPr lang="en-NG" sz="1600">
              <a:latin typeface="Tw Cen MT" panose="020B0602020104020603" pitchFamily="34" charset="0"/>
            </a:endParaRPr>
          </a:p>
        </p:txBody>
      </p:sp>
      <p:graphicFrame>
        <p:nvGraphicFramePr>
          <p:cNvPr id="11" name="Diagram 10">
            <a:extLst>
              <a:ext uri="{FF2B5EF4-FFF2-40B4-BE49-F238E27FC236}">
                <a16:creationId xmlns:a16="http://schemas.microsoft.com/office/drawing/2014/main" id="{13299193-3569-0B9D-2ED1-7EC3CE4D31F2}"/>
              </a:ext>
            </a:extLst>
          </p:cNvPr>
          <p:cNvGraphicFramePr/>
          <p:nvPr>
            <p:extLst>
              <p:ext uri="{D42A27DB-BD31-4B8C-83A1-F6EECF244321}">
                <p14:modId xmlns:p14="http://schemas.microsoft.com/office/powerpoint/2010/main" val="1794421416"/>
              </p:ext>
            </p:extLst>
          </p:nvPr>
        </p:nvGraphicFramePr>
        <p:xfrm>
          <a:off x="2491208" y="1035700"/>
          <a:ext cx="9022681" cy="3406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Arrow: Right 11">
            <a:extLst>
              <a:ext uri="{FF2B5EF4-FFF2-40B4-BE49-F238E27FC236}">
                <a16:creationId xmlns:a16="http://schemas.microsoft.com/office/drawing/2014/main" id="{D76830BB-CEC9-BE2E-D9EC-73E4F6FD21D9}"/>
              </a:ext>
            </a:extLst>
          </p:cNvPr>
          <p:cNvSpPr/>
          <p:nvPr/>
        </p:nvSpPr>
        <p:spPr>
          <a:xfrm>
            <a:off x="3043729" y="4389336"/>
            <a:ext cx="3863342"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            Jul</a:t>
            </a:r>
            <a:endParaRPr lang="en-NG" sz="1600">
              <a:latin typeface="Tw Cen MT" panose="020B0602020104020603" pitchFamily="34" charset="0"/>
            </a:endParaRPr>
          </a:p>
        </p:txBody>
      </p:sp>
      <p:sp>
        <p:nvSpPr>
          <p:cNvPr id="13" name="Arrow: Right 12">
            <a:extLst>
              <a:ext uri="{FF2B5EF4-FFF2-40B4-BE49-F238E27FC236}">
                <a16:creationId xmlns:a16="http://schemas.microsoft.com/office/drawing/2014/main" id="{C7BD2147-CB40-BA5C-926D-F6DF051948BE}"/>
              </a:ext>
            </a:extLst>
          </p:cNvPr>
          <p:cNvSpPr/>
          <p:nvPr/>
        </p:nvSpPr>
        <p:spPr>
          <a:xfrm>
            <a:off x="2498219" y="4389336"/>
            <a:ext cx="1311734" cy="325858"/>
          </a:xfrm>
          <a:prstGeom prst="rightArrow">
            <a:avLst>
              <a:gd name="adj1" fmla="val 100000"/>
              <a:gd name="adj2" fmla="val 50000"/>
            </a:avLst>
          </a:prstGeom>
          <a:solidFill>
            <a:srgbClr val="86A6C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Tw Cen MT" panose="020B0602020104020603" pitchFamily="34" charset="0"/>
              </a:rPr>
              <a:t>Jun</a:t>
            </a:r>
            <a:endParaRPr lang="en-NG" sz="1600">
              <a:latin typeface="Tw Cen MT" panose="020B0602020104020603" pitchFamily="34" charset="0"/>
            </a:endParaRPr>
          </a:p>
        </p:txBody>
      </p:sp>
      <p:sp>
        <p:nvSpPr>
          <p:cNvPr id="8" name="Rectangle: Rounded Corners 7">
            <a:extLst>
              <a:ext uri="{FF2B5EF4-FFF2-40B4-BE49-F238E27FC236}">
                <a16:creationId xmlns:a16="http://schemas.microsoft.com/office/drawing/2014/main" id="{8AFA42B2-5662-021C-364D-C3C869AAD514}"/>
              </a:ext>
            </a:extLst>
          </p:cNvPr>
          <p:cNvSpPr/>
          <p:nvPr/>
        </p:nvSpPr>
        <p:spPr>
          <a:xfrm>
            <a:off x="133966" y="4905471"/>
            <a:ext cx="4834849"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9" name="Graphic 8" descr="Postit Notes outline">
            <a:extLst>
              <a:ext uri="{FF2B5EF4-FFF2-40B4-BE49-F238E27FC236}">
                <a16:creationId xmlns:a16="http://schemas.microsoft.com/office/drawing/2014/main" id="{0AD1BB26-6014-91B6-B51E-790CA1831D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79" y="5482696"/>
            <a:ext cx="687003" cy="687003"/>
          </a:xfrm>
          <a:prstGeom prst="rect">
            <a:avLst/>
          </a:prstGeom>
        </p:spPr>
      </p:pic>
      <p:sp>
        <p:nvSpPr>
          <p:cNvPr id="3340" name="TextBox 3339">
            <a:extLst>
              <a:ext uri="{FF2B5EF4-FFF2-40B4-BE49-F238E27FC236}">
                <a16:creationId xmlns:a16="http://schemas.microsoft.com/office/drawing/2014/main" id="{D5B50F85-F5BA-C91F-5FC9-3E49D8D65738}"/>
              </a:ext>
            </a:extLst>
          </p:cNvPr>
          <p:cNvSpPr txBox="1"/>
          <p:nvPr/>
        </p:nvSpPr>
        <p:spPr>
          <a:xfrm>
            <a:off x="837356" y="5045536"/>
            <a:ext cx="4131459" cy="17158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u="sng" dirty="0">
                <a:solidFill>
                  <a:srgbClr val="002060"/>
                </a:solidFill>
                <a:latin typeface="Tw Cen MT" panose="020B0602020104020603" pitchFamily="34" charset="0"/>
                <a:cs typeface="Calibri"/>
              </a:rPr>
              <a:t>Information triangulation: </a:t>
            </a:r>
            <a:endParaRPr lang="en-US" sz="1100" b="1" dirty="0">
              <a:solidFill>
                <a:srgbClr val="002060"/>
              </a:solidFill>
              <a:latin typeface="Tw Cen MT" panose="020B0602020104020603" pitchFamily="34" charset="0"/>
              <a:cs typeface="Calibri"/>
            </a:endParaRPr>
          </a:p>
          <a:p>
            <a:endParaRPr lang="en-US" sz="1050" dirty="0">
              <a:solidFill>
                <a:srgbClr val="002060"/>
              </a:solidFill>
              <a:latin typeface="Tw Cen MT" panose="020B0602020104020603" pitchFamily="34" charset="0"/>
              <a:cs typeface="Calibri"/>
            </a:endParaRPr>
          </a:p>
          <a:p>
            <a:pPr marL="171450" indent="-171450">
              <a:buFont typeface="Arial" panose="020B0604020202020204" pitchFamily="34" charset="0"/>
              <a:buChar char="•"/>
            </a:pPr>
            <a:r>
              <a:rPr lang="en-US" sz="1050" dirty="0">
                <a:solidFill>
                  <a:srgbClr val="002060"/>
                </a:solidFill>
                <a:latin typeface="Tw Cen MT" panose="020B0602020104020603" pitchFamily="34" charset="0"/>
                <a:cs typeface="Calibri"/>
              </a:rPr>
              <a:t>The office of Financial Management and the Budget and Planning confirm that the budget templates used by each unit and department are properly filled out and analyzed by the budget unit.</a:t>
            </a:r>
          </a:p>
          <a:p>
            <a:pPr marL="171450" indent="-171450">
              <a:buFont typeface="Arial" panose="020B0604020202020204" pitchFamily="34" charset="0"/>
              <a:buChar char="•"/>
            </a:pPr>
            <a:r>
              <a:rPr lang="en-US" sz="1050" dirty="0">
                <a:solidFill>
                  <a:srgbClr val="002060"/>
                </a:solidFill>
                <a:latin typeface="Tw Cen MT" panose="020B0602020104020603" pitchFamily="34" charset="0"/>
                <a:cs typeface="Calibri"/>
              </a:rPr>
              <a:t>Returned submissions are infrequent, but the common reasons for return are a lack of budget realism and cases of budgets not well justified</a:t>
            </a:r>
          </a:p>
          <a:p>
            <a:pPr marL="171450" indent="-171450">
              <a:buFont typeface="Arial" panose="020B0604020202020204" pitchFamily="34" charset="0"/>
              <a:buChar char="•"/>
            </a:pPr>
            <a:r>
              <a:rPr lang="en-US" sz="1050" dirty="0">
                <a:solidFill>
                  <a:srgbClr val="002060"/>
                </a:solidFill>
                <a:latin typeface="Tw Cen MT" panose="020B0602020104020603" pitchFamily="34" charset="0"/>
                <a:cs typeface="Calibri"/>
              </a:rPr>
              <a:t>The budget process begins in mid-year, runs through September, and approval is obtained from the appropriate authority by November at the latest. </a:t>
            </a:r>
          </a:p>
        </p:txBody>
      </p:sp>
      <p:pic>
        <p:nvPicPr>
          <p:cNvPr id="17" name="Graphic 16" descr="Warning outline">
            <a:extLst>
              <a:ext uri="{FF2B5EF4-FFF2-40B4-BE49-F238E27FC236}">
                <a16:creationId xmlns:a16="http://schemas.microsoft.com/office/drawing/2014/main" id="{8C92FCBE-FA38-D425-C260-11FABEC94D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282" y="5453625"/>
            <a:ext cx="624548" cy="624548"/>
          </a:xfrm>
          <a:prstGeom prst="rect">
            <a:avLst/>
          </a:prstGeom>
        </p:spPr>
      </p:pic>
    </p:spTree>
    <p:extLst>
      <p:ext uri="{BB962C8B-B14F-4D97-AF65-F5344CB8AC3E}">
        <p14:creationId xmlns:p14="http://schemas.microsoft.com/office/powerpoint/2010/main" val="175580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979763A-B311-4EAC-98C4-185C2DD45EAD}"/>
              </a:ext>
            </a:extLst>
          </p:cNvPr>
          <p:cNvSpPr/>
          <p:nvPr/>
        </p:nvSpPr>
        <p:spPr>
          <a:xfrm>
            <a:off x="258767" y="5498088"/>
            <a:ext cx="8119348" cy="1143399"/>
          </a:xfrm>
          <a:prstGeom prst="roundRect">
            <a:avLst>
              <a:gd name="adj" fmla="val 9124"/>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grpSp>
        <p:nvGrpSpPr>
          <p:cNvPr id="5782" name="Group 5781">
            <a:extLst>
              <a:ext uri="{FF2B5EF4-FFF2-40B4-BE49-F238E27FC236}">
                <a16:creationId xmlns:a16="http://schemas.microsoft.com/office/drawing/2014/main" id="{3C010010-13F7-0E12-2642-A95B1D817BC3}"/>
              </a:ext>
            </a:extLst>
          </p:cNvPr>
          <p:cNvGrpSpPr/>
          <p:nvPr/>
        </p:nvGrpSpPr>
        <p:grpSpPr>
          <a:xfrm>
            <a:off x="224630" y="1319735"/>
            <a:ext cx="8908700" cy="2729058"/>
            <a:chOff x="546099" y="1667596"/>
            <a:chExt cx="8729397" cy="2749162"/>
          </a:xfrm>
        </p:grpSpPr>
        <p:graphicFrame>
          <p:nvGraphicFramePr>
            <p:cNvPr id="5" name="Diagram 4">
              <a:extLst>
                <a:ext uri="{FF2B5EF4-FFF2-40B4-BE49-F238E27FC236}">
                  <a16:creationId xmlns:a16="http://schemas.microsoft.com/office/drawing/2014/main" id="{B2A628B3-0C61-083E-1B7D-521F50D45C82}"/>
                </a:ext>
              </a:extLst>
            </p:cNvPr>
            <p:cNvGraphicFramePr/>
            <p:nvPr>
              <p:extLst>
                <p:ext uri="{D42A27DB-BD31-4B8C-83A1-F6EECF244321}">
                  <p14:modId xmlns:p14="http://schemas.microsoft.com/office/powerpoint/2010/main" val="726692507"/>
                </p:ext>
              </p:extLst>
            </p:nvPr>
          </p:nvGraphicFramePr>
          <p:xfrm>
            <a:off x="546099" y="1693961"/>
            <a:ext cx="8729397" cy="2722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780" name="Group 5779">
              <a:extLst>
                <a:ext uri="{FF2B5EF4-FFF2-40B4-BE49-F238E27FC236}">
                  <a16:creationId xmlns:a16="http://schemas.microsoft.com/office/drawing/2014/main" id="{CC91E6AC-9FA4-1873-E900-40E97CB8B841}"/>
                </a:ext>
              </a:extLst>
            </p:cNvPr>
            <p:cNvGrpSpPr/>
            <p:nvPr/>
          </p:nvGrpSpPr>
          <p:grpSpPr>
            <a:xfrm>
              <a:off x="1076685" y="1667596"/>
              <a:ext cx="6479362" cy="530968"/>
              <a:chOff x="1076685" y="1667596"/>
              <a:chExt cx="6479362" cy="530968"/>
            </a:xfrm>
          </p:grpSpPr>
          <p:cxnSp>
            <p:nvCxnSpPr>
              <p:cNvPr id="5728" name="Straight Arrow Connector 5727">
                <a:extLst>
                  <a:ext uri="{FF2B5EF4-FFF2-40B4-BE49-F238E27FC236}">
                    <a16:creationId xmlns:a16="http://schemas.microsoft.com/office/drawing/2014/main" id="{F0E01019-FE7F-6EB7-1398-3C68F953D66E}"/>
                  </a:ext>
                </a:extLst>
              </p:cNvPr>
              <p:cNvCxnSpPr/>
              <p:nvPr/>
            </p:nvCxnSpPr>
            <p:spPr>
              <a:xfrm>
                <a:off x="1079380" y="1676040"/>
                <a:ext cx="8627" cy="33930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78" name="Straight Arrow Connector 5777">
                <a:extLst>
                  <a:ext uri="{FF2B5EF4-FFF2-40B4-BE49-F238E27FC236}">
                    <a16:creationId xmlns:a16="http://schemas.microsoft.com/office/drawing/2014/main" id="{EA9E4A9A-361A-0930-150B-D4D01CA4872D}"/>
                  </a:ext>
                </a:extLst>
              </p:cNvPr>
              <p:cNvCxnSpPr/>
              <p:nvPr/>
            </p:nvCxnSpPr>
            <p:spPr>
              <a:xfrm>
                <a:off x="7547420" y="1672352"/>
                <a:ext cx="8627" cy="526212"/>
              </a:xfrm>
              <a:prstGeom prst="straightConnector1">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79" name="Straight Arrow Connector 5778">
                <a:extLst>
                  <a:ext uri="{FF2B5EF4-FFF2-40B4-BE49-F238E27FC236}">
                    <a16:creationId xmlns:a16="http://schemas.microsoft.com/office/drawing/2014/main" id="{0400A204-853E-07FC-80A8-A5101E67CEC8}"/>
                  </a:ext>
                </a:extLst>
              </p:cNvPr>
              <p:cNvCxnSpPr/>
              <p:nvPr/>
            </p:nvCxnSpPr>
            <p:spPr>
              <a:xfrm flipV="1">
                <a:off x="1076685" y="1667596"/>
                <a:ext cx="6478436" cy="5749"/>
              </a:xfrm>
              <a:prstGeom prst="straightConnector1">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1E881F40-7EEB-933E-69C2-25E5469FDD6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3596A201-3A03-EC66-A5A1-F7ED3330F6C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F7C39194-1E6C-8055-8AD9-34042ED682D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4" name="Title 13">
            <a:extLst>
              <a:ext uri="{FF2B5EF4-FFF2-40B4-BE49-F238E27FC236}">
                <a16:creationId xmlns:a16="http://schemas.microsoft.com/office/drawing/2014/main" id="{DD2B3916-7840-5D05-92FF-D69F3CE0FDD8}"/>
              </a:ext>
            </a:extLst>
          </p:cNvPr>
          <p:cNvSpPr>
            <a:spLocks noGrp="1"/>
          </p:cNvSpPr>
          <p:nvPr>
            <p:ph type="title"/>
          </p:nvPr>
        </p:nvSpPr>
        <p:spPr/>
        <p:txBody>
          <a:bodyPr/>
          <a:lstStyle/>
          <a:p>
            <a:r>
              <a:rPr lang="en-US" dirty="0">
                <a:latin typeface="Tw Cen MT"/>
              </a:rPr>
              <a:t>SPHCDA Level-Access to Funds</a:t>
            </a:r>
            <a:endParaRPr lang="en-US" sz="2000" dirty="0">
              <a:latin typeface="Tw Cen MT"/>
            </a:endParaRPr>
          </a:p>
        </p:txBody>
      </p:sp>
      <p:sp>
        <p:nvSpPr>
          <p:cNvPr id="5163" name="Oval 5162">
            <a:extLst>
              <a:ext uri="{FF2B5EF4-FFF2-40B4-BE49-F238E27FC236}">
                <a16:creationId xmlns:a16="http://schemas.microsoft.com/office/drawing/2014/main" id="{8E141414-84FE-0FB2-95FA-5EED70FE30AA}"/>
              </a:ext>
            </a:extLst>
          </p:cNvPr>
          <p:cNvSpPr/>
          <p:nvPr/>
        </p:nvSpPr>
        <p:spPr>
          <a:xfrm>
            <a:off x="9445624" y="1705239"/>
            <a:ext cx="1565891" cy="1481225"/>
          </a:xfrm>
          <a:prstGeom prst="ellipse">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rgbClr val="1D6295"/>
                </a:solidFill>
                <a:latin typeface="TW Cen MT"/>
              </a:rPr>
              <a:t>At the board level, fund disbursement is memo-based</a:t>
            </a:r>
            <a:endParaRPr lang="en-GB" sz="1200" dirty="0">
              <a:solidFill>
                <a:srgbClr val="1D6295"/>
              </a:solidFill>
              <a:latin typeface="TW Cen MT"/>
              <a:ea typeface="Calibri"/>
              <a:cs typeface="Calibri"/>
            </a:endParaRPr>
          </a:p>
        </p:txBody>
      </p:sp>
      <p:grpSp>
        <p:nvGrpSpPr>
          <p:cNvPr id="63" name="Group 62">
            <a:extLst>
              <a:ext uri="{FF2B5EF4-FFF2-40B4-BE49-F238E27FC236}">
                <a16:creationId xmlns:a16="http://schemas.microsoft.com/office/drawing/2014/main" id="{99D80442-DD23-9C3F-5277-91A1C3A3BCD0}"/>
              </a:ext>
            </a:extLst>
          </p:cNvPr>
          <p:cNvGrpSpPr/>
          <p:nvPr/>
        </p:nvGrpSpPr>
        <p:grpSpPr>
          <a:xfrm>
            <a:off x="224630" y="4320908"/>
            <a:ext cx="7912373" cy="1088332"/>
            <a:chOff x="456407" y="5031052"/>
            <a:chExt cx="8153485" cy="1088332"/>
          </a:xfrm>
        </p:grpSpPr>
        <p:sp>
          <p:nvSpPr>
            <p:cNvPr id="5190" name="TextBox 5189">
              <a:extLst>
                <a:ext uri="{FF2B5EF4-FFF2-40B4-BE49-F238E27FC236}">
                  <a16:creationId xmlns:a16="http://schemas.microsoft.com/office/drawing/2014/main" id="{93594C50-D88C-4C2D-4D5F-446B14F20321}"/>
                </a:ext>
              </a:extLst>
            </p:cNvPr>
            <p:cNvSpPr txBox="1"/>
            <p:nvPr/>
          </p:nvSpPr>
          <p:spPr>
            <a:xfrm>
              <a:off x="456407" y="5061478"/>
              <a:ext cx="31749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FF0000"/>
                  </a:solidFill>
                  <a:latin typeface="TW Cen MT"/>
                  <a:ea typeface="Calibri"/>
                  <a:cs typeface="Calibri"/>
                </a:rPr>
                <a:t>*</a:t>
              </a:r>
              <a:endParaRPr lang="en-GB">
                <a:solidFill>
                  <a:srgbClr val="FF0000"/>
                </a:solidFill>
                <a:latin typeface="TW Cen MT"/>
              </a:endParaRPr>
            </a:p>
          </p:txBody>
        </p:sp>
        <p:sp>
          <p:nvSpPr>
            <p:cNvPr id="5191" name="TextBox 5190">
              <a:extLst>
                <a:ext uri="{FF2B5EF4-FFF2-40B4-BE49-F238E27FC236}">
                  <a16:creationId xmlns:a16="http://schemas.microsoft.com/office/drawing/2014/main" id="{63DBD112-2D78-0F14-D229-296BD4129863}"/>
                </a:ext>
              </a:extLst>
            </p:cNvPr>
            <p:cNvSpPr txBox="1"/>
            <p:nvPr/>
          </p:nvSpPr>
          <p:spPr>
            <a:xfrm>
              <a:off x="761999" y="5031052"/>
              <a:ext cx="784789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solidFill>
                    <a:srgbClr val="1D6295"/>
                  </a:solidFill>
                  <a:latin typeface="TW Cen MT"/>
                  <a:ea typeface="Calibri"/>
                  <a:cs typeface="Calibri"/>
                </a:rPr>
                <a:t>Program officers sometimes struggle to write effective memos for their activities, leading to rejections and delays in the approval and disbursement of funding. Enhancing their skills in this area can significantly improve project implementation and completion.</a:t>
              </a:r>
            </a:p>
            <a:p>
              <a:endParaRPr lang="en-GB" sz="1200" dirty="0">
                <a:solidFill>
                  <a:srgbClr val="1D6295"/>
                </a:solidFill>
                <a:latin typeface="TW Cen MT"/>
                <a:ea typeface="Calibri"/>
                <a:cs typeface="Calibri"/>
              </a:endParaRPr>
            </a:p>
            <a:p>
              <a:r>
                <a:rPr lang="en-US" sz="1200" dirty="0">
                  <a:solidFill>
                    <a:srgbClr val="1D6295"/>
                  </a:solidFill>
                  <a:latin typeface="TW Cen MT"/>
                  <a:ea typeface="Calibri"/>
                  <a:cs typeface="Calibri"/>
                </a:rPr>
                <a:t>Timelines for the approval of memos are highly unpredictable, ranging from a day to a year.</a:t>
              </a:r>
              <a:endParaRPr lang="en-GB" sz="1200" b="1" dirty="0">
                <a:solidFill>
                  <a:srgbClr val="1D6295"/>
                </a:solidFill>
                <a:latin typeface="TW Cen MT"/>
                <a:ea typeface="Calibri"/>
                <a:cs typeface="Calibri"/>
              </a:endParaRPr>
            </a:p>
          </p:txBody>
        </p:sp>
        <p:sp>
          <p:nvSpPr>
            <p:cNvPr id="58" name="TextBox 57">
              <a:extLst>
                <a:ext uri="{FF2B5EF4-FFF2-40B4-BE49-F238E27FC236}">
                  <a16:creationId xmlns:a16="http://schemas.microsoft.com/office/drawing/2014/main" id="{F62C7B3F-6619-4A57-22A4-FF6AF2EC7E92}"/>
                </a:ext>
              </a:extLst>
            </p:cNvPr>
            <p:cNvSpPr txBox="1"/>
            <p:nvPr/>
          </p:nvSpPr>
          <p:spPr>
            <a:xfrm>
              <a:off x="456407" y="5750052"/>
              <a:ext cx="31749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rgbClr val="FF0000"/>
                  </a:solidFill>
                  <a:latin typeface="TW Cen MT"/>
                  <a:ea typeface="Calibri"/>
                  <a:cs typeface="Calibri"/>
                </a:rPr>
                <a:t>*</a:t>
              </a:r>
              <a:endParaRPr lang="en-GB" dirty="0">
                <a:solidFill>
                  <a:srgbClr val="FF0000"/>
                </a:solidFill>
                <a:latin typeface="TW Cen MT"/>
              </a:endParaRPr>
            </a:p>
          </p:txBody>
        </p:sp>
      </p:grpSp>
      <p:sp>
        <p:nvSpPr>
          <p:cNvPr id="61" name="TextBox 60">
            <a:extLst>
              <a:ext uri="{FF2B5EF4-FFF2-40B4-BE49-F238E27FC236}">
                <a16:creationId xmlns:a16="http://schemas.microsoft.com/office/drawing/2014/main" id="{320383F4-3427-504E-D391-06AF8A8E0C0D}"/>
              </a:ext>
            </a:extLst>
          </p:cNvPr>
          <p:cNvSpPr txBox="1"/>
          <p:nvPr/>
        </p:nvSpPr>
        <p:spPr>
          <a:xfrm>
            <a:off x="8746768" y="3309038"/>
            <a:ext cx="2928938" cy="193899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GB" sz="1200" dirty="0">
                <a:solidFill>
                  <a:schemeClr val="accent6">
                    <a:lumMod val="75000"/>
                  </a:schemeClr>
                </a:solidFill>
                <a:latin typeface="TW Cen MT"/>
                <a:cs typeface="Calibri"/>
              </a:rPr>
              <a:t>AOP performance is to be reviewed at the LSPHCB. </a:t>
            </a:r>
          </a:p>
          <a:p>
            <a:pPr marL="171450" indent="-171450" algn="just">
              <a:buFont typeface="Arial"/>
              <a:buChar char="•"/>
            </a:pPr>
            <a:r>
              <a:rPr lang="en-GB" sz="1200" dirty="0">
                <a:solidFill>
                  <a:schemeClr val="accent6">
                    <a:lumMod val="75000"/>
                  </a:schemeClr>
                </a:solidFill>
                <a:latin typeface="TW Cen MT"/>
                <a:cs typeface="Calibri"/>
              </a:rPr>
              <a:t>SPHCDA should drive tracking of project implementation, to ensure alignment with the budget.</a:t>
            </a:r>
            <a:endParaRPr lang="en-GB" sz="1200" dirty="0">
              <a:solidFill>
                <a:schemeClr val="accent6">
                  <a:lumMod val="75000"/>
                </a:schemeClr>
              </a:solidFill>
              <a:latin typeface="TW Cen MT"/>
              <a:ea typeface="Calibri"/>
              <a:cs typeface="Calibri"/>
            </a:endParaRPr>
          </a:p>
          <a:p>
            <a:pPr marL="171450" indent="-171450" algn="just">
              <a:buFont typeface="Arial"/>
              <a:buChar char="•"/>
            </a:pPr>
            <a:r>
              <a:rPr lang="en-GB" sz="1200" dirty="0">
                <a:solidFill>
                  <a:schemeClr val="accent6">
                    <a:lumMod val="75000"/>
                  </a:schemeClr>
                </a:solidFill>
                <a:latin typeface="TW Cen MT"/>
                <a:cs typeface="Calibri"/>
              </a:rPr>
              <a:t>Quarterly, discussions chaired by the DPRS should be held at agency meetings to address challenges of fund disbursement.</a:t>
            </a:r>
            <a:endParaRPr lang="en-GB" sz="1200" dirty="0">
              <a:solidFill>
                <a:schemeClr val="accent6">
                  <a:lumMod val="75000"/>
                </a:schemeClr>
              </a:solidFill>
              <a:latin typeface="TW Cen MT"/>
              <a:ea typeface="Calibri"/>
              <a:cs typeface="Calibri"/>
            </a:endParaRPr>
          </a:p>
          <a:p>
            <a:pPr marL="171450" indent="-171450" algn="just">
              <a:buFont typeface="Arial"/>
              <a:buChar char="•"/>
            </a:pPr>
            <a:r>
              <a:rPr lang="en-GB" sz="1200" dirty="0">
                <a:solidFill>
                  <a:schemeClr val="accent6">
                    <a:lumMod val="75000"/>
                  </a:schemeClr>
                </a:solidFill>
                <a:latin typeface="TW Cen MT"/>
                <a:cs typeface="Calibri"/>
              </a:rPr>
              <a:t>Extra-budgetary expenditure is also memo-based. </a:t>
            </a:r>
            <a:endParaRPr lang="en-GB" sz="1200" dirty="0">
              <a:solidFill>
                <a:schemeClr val="accent6">
                  <a:lumMod val="75000"/>
                </a:schemeClr>
              </a:solidFill>
              <a:latin typeface="TW Cen MT"/>
              <a:ea typeface="Calibri"/>
              <a:cs typeface="Calibri"/>
            </a:endParaRPr>
          </a:p>
        </p:txBody>
      </p:sp>
      <p:sp>
        <p:nvSpPr>
          <p:cNvPr id="62" name="Rectangle: Rounded Corners 61">
            <a:extLst>
              <a:ext uri="{FF2B5EF4-FFF2-40B4-BE49-F238E27FC236}">
                <a16:creationId xmlns:a16="http://schemas.microsoft.com/office/drawing/2014/main" id="{DF193BAB-B6B7-D0A2-0782-984AA958B02B}"/>
              </a:ext>
            </a:extLst>
          </p:cNvPr>
          <p:cNvSpPr/>
          <p:nvPr/>
        </p:nvSpPr>
        <p:spPr>
          <a:xfrm>
            <a:off x="1628775" y="2384310"/>
            <a:ext cx="1964266" cy="59803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rgbClr val="C00000"/>
                </a:solidFill>
                <a:latin typeface="TW Cen MT"/>
              </a:rPr>
              <a:t>*</a:t>
            </a:r>
          </a:p>
        </p:txBody>
      </p:sp>
      <p:sp>
        <p:nvSpPr>
          <p:cNvPr id="8" name="TextBox 4">
            <a:extLst>
              <a:ext uri="{FF2B5EF4-FFF2-40B4-BE49-F238E27FC236}">
                <a16:creationId xmlns:a16="http://schemas.microsoft.com/office/drawing/2014/main" id="{C901F0EC-523D-7E34-BBDF-A100B462AFAD}"/>
              </a:ext>
            </a:extLst>
          </p:cNvPr>
          <p:cNvSpPr txBox="1"/>
          <p:nvPr/>
        </p:nvSpPr>
        <p:spPr>
          <a:xfrm flipH="1">
            <a:off x="1090741" y="5608686"/>
            <a:ext cx="7164737" cy="938719"/>
          </a:xfrm>
          <a:prstGeom prst="rect">
            <a:avLst/>
          </a:prstGeom>
          <a:noFill/>
        </p:spPr>
        <p:txBody>
          <a:bodyPr wrap="square" rtlCol="0">
            <a:spAutoFit/>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100" dirty="0">
                <a:solidFill>
                  <a:schemeClr val="accent1">
                    <a:lumMod val="75000"/>
                  </a:schemeClr>
                </a:solidFill>
                <a:latin typeface="Tw Cen MT" panose="020B0602020104020603" pitchFamily="34" charset="0"/>
              </a:rPr>
              <a:t>The release of funds is dependent on the timely submission and approval of the budget, which is often hindered by delays and bureaucratic processes. This can result in both delayed implementation and, in many cases, the rushed execution of activities in the Annual Operational Plan (AOP). When there are delays in releasing funds, the Board relies heavily on donors and implementation partners to carry out the AOP. </a:t>
            </a:r>
          </a:p>
          <a:p>
            <a:pPr algn="just"/>
            <a:r>
              <a:rPr lang="en-US" sz="1100" dirty="0">
                <a:solidFill>
                  <a:schemeClr val="accent1">
                    <a:lumMod val="75000"/>
                  </a:schemeClr>
                </a:solidFill>
                <a:latin typeface="Tw Cen MT" panose="020B0602020104020603" pitchFamily="34" charset="0"/>
              </a:rPr>
              <a:t>Additionally, there is currently no standardized structure or format for developing memos. </a:t>
            </a:r>
            <a:endParaRPr lang="en-NG" sz="1100" dirty="0">
              <a:solidFill>
                <a:schemeClr val="accent1">
                  <a:lumMod val="75000"/>
                </a:schemeClr>
              </a:solidFill>
              <a:latin typeface="Tw Cen MT" panose="020B0602020104020603" pitchFamily="34" charset="0"/>
            </a:endParaRPr>
          </a:p>
        </p:txBody>
      </p:sp>
      <p:pic>
        <p:nvPicPr>
          <p:cNvPr id="10" name="Graphic 9" descr="Warning outline">
            <a:extLst>
              <a:ext uri="{FF2B5EF4-FFF2-40B4-BE49-F238E27FC236}">
                <a16:creationId xmlns:a16="http://schemas.microsoft.com/office/drawing/2014/main" id="{058ED358-DAA2-83B0-50B5-EC4590ED91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4344" y="5730844"/>
            <a:ext cx="624549" cy="624549"/>
          </a:xfrm>
          <a:prstGeom prst="rect">
            <a:avLst/>
          </a:prstGeom>
        </p:spPr>
      </p:pic>
    </p:spTree>
    <p:extLst>
      <p:ext uri="{BB962C8B-B14F-4D97-AF65-F5344CB8AC3E}">
        <p14:creationId xmlns:p14="http://schemas.microsoft.com/office/powerpoint/2010/main" val="88647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20079040-F817-971E-D214-0500E47557AB}"/>
              </a:ext>
            </a:extLst>
          </p:cNvPr>
          <p:cNvSpPr/>
          <p:nvPr/>
        </p:nvSpPr>
        <p:spPr>
          <a:xfrm>
            <a:off x="835947" y="5089053"/>
            <a:ext cx="10515600" cy="1632422"/>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2" name="Title 1">
            <a:extLst>
              <a:ext uri="{FF2B5EF4-FFF2-40B4-BE49-F238E27FC236}">
                <a16:creationId xmlns:a16="http://schemas.microsoft.com/office/drawing/2014/main" id="{66654751-C0BC-C005-9CE4-3C41588805D2}"/>
              </a:ext>
            </a:extLst>
          </p:cNvPr>
          <p:cNvSpPr>
            <a:spLocks noGrp="1"/>
          </p:cNvSpPr>
          <p:nvPr>
            <p:ph type="title"/>
          </p:nvPr>
        </p:nvSpPr>
        <p:spPr/>
        <p:txBody>
          <a:bodyPr/>
          <a:lstStyle/>
          <a:p>
            <a:r>
              <a:rPr lang="en-US" dirty="0"/>
              <a:t>Memo Development Process</a:t>
            </a:r>
            <a:endParaRPr lang="en-NG" dirty="0"/>
          </a:p>
        </p:txBody>
      </p:sp>
      <p:sp>
        <p:nvSpPr>
          <p:cNvPr id="4" name="Slide Number Placeholder 3">
            <a:extLst>
              <a:ext uri="{FF2B5EF4-FFF2-40B4-BE49-F238E27FC236}">
                <a16:creationId xmlns:a16="http://schemas.microsoft.com/office/drawing/2014/main" id="{E617FE28-4192-4D26-BB77-3B39DB914923}"/>
              </a:ext>
            </a:extLst>
          </p:cNvPr>
          <p:cNvSpPr>
            <a:spLocks noGrp="1"/>
          </p:cNvSpPr>
          <p:nvPr>
            <p:ph type="sldNum" sz="quarter" idx="12"/>
          </p:nvPr>
        </p:nvSpPr>
        <p:spPr/>
        <p:txBody>
          <a:bodyPr/>
          <a:lstStyle/>
          <a:p>
            <a:fld id="{CCE62696-93B5-409F-9ECD-C6D4BBB67C04}" type="slidenum">
              <a:rPr lang="en-NG" smtClean="0"/>
              <a:t>15</a:t>
            </a:fld>
            <a:endParaRPr lang="en-NG"/>
          </a:p>
        </p:txBody>
      </p:sp>
      <p:sp>
        <p:nvSpPr>
          <p:cNvPr id="8" name="Rectangle: Rounded Corners 7">
            <a:extLst>
              <a:ext uri="{FF2B5EF4-FFF2-40B4-BE49-F238E27FC236}">
                <a16:creationId xmlns:a16="http://schemas.microsoft.com/office/drawing/2014/main" id="{B6085243-8324-1CE2-E806-329A755C3EE2}"/>
              </a:ext>
            </a:extLst>
          </p:cNvPr>
          <p:cNvSpPr/>
          <p:nvPr/>
        </p:nvSpPr>
        <p:spPr>
          <a:xfrm>
            <a:off x="835947" y="1137681"/>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1" name="Rectangle: Rounded Corners 10">
            <a:extLst>
              <a:ext uri="{FF2B5EF4-FFF2-40B4-BE49-F238E27FC236}">
                <a16:creationId xmlns:a16="http://schemas.microsoft.com/office/drawing/2014/main" id="{B1D962A1-66C4-1A19-DB86-FA5CD69F89B2}"/>
              </a:ext>
            </a:extLst>
          </p:cNvPr>
          <p:cNvSpPr/>
          <p:nvPr/>
        </p:nvSpPr>
        <p:spPr>
          <a:xfrm>
            <a:off x="2615833" y="1163945"/>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2" name="Rectangle: Rounded Corners 11">
            <a:extLst>
              <a:ext uri="{FF2B5EF4-FFF2-40B4-BE49-F238E27FC236}">
                <a16:creationId xmlns:a16="http://schemas.microsoft.com/office/drawing/2014/main" id="{ADDE000F-3DF1-A8A0-783F-D9923B8DFB84}"/>
              </a:ext>
            </a:extLst>
          </p:cNvPr>
          <p:cNvSpPr/>
          <p:nvPr/>
        </p:nvSpPr>
        <p:spPr>
          <a:xfrm>
            <a:off x="4395719" y="1190208"/>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3" name="Rectangle: Rounded Corners 12">
            <a:extLst>
              <a:ext uri="{FF2B5EF4-FFF2-40B4-BE49-F238E27FC236}">
                <a16:creationId xmlns:a16="http://schemas.microsoft.com/office/drawing/2014/main" id="{CD884C01-9196-1F85-D588-438E02585468}"/>
              </a:ext>
            </a:extLst>
          </p:cNvPr>
          <p:cNvSpPr/>
          <p:nvPr/>
        </p:nvSpPr>
        <p:spPr>
          <a:xfrm>
            <a:off x="6175605" y="1216472"/>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4" name="Rectangle: Rounded Corners 13">
            <a:extLst>
              <a:ext uri="{FF2B5EF4-FFF2-40B4-BE49-F238E27FC236}">
                <a16:creationId xmlns:a16="http://schemas.microsoft.com/office/drawing/2014/main" id="{BE071BF5-3440-F39A-CC07-DECB86ACC2C8}"/>
              </a:ext>
            </a:extLst>
          </p:cNvPr>
          <p:cNvSpPr/>
          <p:nvPr/>
        </p:nvSpPr>
        <p:spPr>
          <a:xfrm>
            <a:off x="7955491" y="1242735"/>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5" name="Rectangle: Rounded Corners 14">
            <a:extLst>
              <a:ext uri="{FF2B5EF4-FFF2-40B4-BE49-F238E27FC236}">
                <a16:creationId xmlns:a16="http://schemas.microsoft.com/office/drawing/2014/main" id="{FC112011-B132-1119-B97A-8A66B5E1844F}"/>
              </a:ext>
            </a:extLst>
          </p:cNvPr>
          <p:cNvSpPr/>
          <p:nvPr/>
        </p:nvSpPr>
        <p:spPr>
          <a:xfrm>
            <a:off x="9735377" y="1268999"/>
            <a:ext cx="1619915" cy="2361975"/>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7" name="TextBox 16">
            <a:extLst>
              <a:ext uri="{FF2B5EF4-FFF2-40B4-BE49-F238E27FC236}">
                <a16:creationId xmlns:a16="http://schemas.microsoft.com/office/drawing/2014/main" id="{1AF95D6D-0A81-63F0-3D9A-185DDE41A40F}"/>
              </a:ext>
            </a:extLst>
          </p:cNvPr>
          <p:cNvSpPr txBox="1"/>
          <p:nvPr/>
        </p:nvSpPr>
        <p:spPr>
          <a:xfrm>
            <a:off x="852892" y="1327355"/>
            <a:ext cx="1606024" cy="1443900"/>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1</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Initiation of Need</a:t>
            </a:r>
          </a:p>
          <a:p>
            <a:pPr algn="ctr">
              <a:buNone/>
            </a:pPr>
            <a:r>
              <a:rPr lang="en-US" sz="1200" b="0" i="0" dirty="0">
                <a:solidFill>
                  <a:srgbClr val="4B5563"/>
                </a:solidFill>
                <a:effectLst/>
                <a:latin typeface="Tw Cen MT" panose="020B0602020104020603" pitchFamily="34" charset="0"/>
              </a:rPr>
              <a:t>Department/Unit identifies a financial requirement. Officer drafts memo with justification and attachments.</a:t>
            </a:r>
          </a:p>
        </p:txBody>
      </p:sp>
      <p:sp>
        <p:nvSpPr>
          <p:cNvPr id="19" name="TextBox 18">
            <a:extLst>
              <a:ext uri="{FF2B5EF4-FFF2-40B4-BE49-F238E27FC236}">
                <a16:creationId xmlns:a16="http://schemas.microsoft.com/office/drawing/2014/main" id="{ED294DF6-998B-8E07-CEA8-73626F0BB8C6}"/>
              </a:ext>
            </a:extLst>
          </p:cNvPr>
          <p:cNvSpPr txBox="1"/>
          <p:nvPr/>
        </p:nvSpPr>
        <p:spPr>
          <a:xfrm>
            <a:off x="2695779" y="1362819"/>
            <a:ext cx="1460022" cy="1139921"/>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2</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Internal Review</a:t>
            </a:r>
          </a:p>
          <a:p>
            <a:pPr algn="ctr">
              <a:buNone/>
            </a:pPr>
            <a:r>
              <a:rPr lang="en-US" sz="1200" b="0" i="0" dirty="0">
                <a:solidFill>
                  <a:srgbClr val="4B5563"/>
                </a:solidFill>
                <a:effectLst/>
                <a:latin typeface="Tw Cen MT" panose="020B0602020104020603" pitchFamily="34" charset="0"/>
              </a:rPr>
              <a:t>Memo reviewed by HOD and DFA for technical and financial vetting.</a:t>
            </a:r>
          </a:p>
        </p:txBody>
      </p:sp>
      <p:sp>
        <p:nvSpPr>
          <p:cNvPr id="21" name="TextBox 20">
            <a:extLst>
              <a:ext uri="{FF2B5EF4-FFF2-40B4-BE49-F238E27FC236}">
                <a16:creationId xmlns:a16="http://schemas.microsoft.com/office/drawing/2014/main" id="{2D44BB2A-BC97-6FC2-04CA-08A864F72EBC}"/>
              </a:ext>
            </a:extLst>
          </p:cNvPr>
          <p:cNvSpPr txBox="1"/>
          <p:nvPr/>
        </p:nvSpPr>
        <p:spPr>
          <a:xfrm>
            <a:off x="4329708" y="1345087"/>
            <a:ext cx="1606024" cy="1443900"/>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3</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Ministry of Health Approval</a:t>
            </a:r>
          </a:p>
          <a:p>
            <a:pPr algn="ctr">
              <a:buNone/>
            </a:pPr>
            <a:r>
              <a:rPr lang="en-US" sz="1200" b="0" i="0" dirty="0">
                <a:solidFill>
                  <a:srgbClr val="4B5563"/>
                </a:solidFill>
                <a:effectLst/>
                <a:latin typeface="Tw Cen MT" panose="020B0602020104020603" pitchFamily="34" charset="0"/>
              </a:rPr>
              <a:t>Memo is endorsed by the Permanent Secretary and Commissioner for Health.</a:t>
            </a:r>
          </a:p>
        </p:txBody>
      </p:sp>
      <p:sp>
        <p:nvSpPr>
          <p:cNvPr id="23" name="TextBox 22">
            <a:extLst>
              <a:ext uri="{FF2B5EF4-FFF2-40B4-BE49-F238E27FC236}">
                <a16:creationId xmlns:a16="http://schemas.microsoft.com/office/drawing/2014/main" id="{D7B66975-31C0-5E82-0519-3FC456386C07}"/>
              </a:ext>
            </a:extLst>
          </p:cNvPr>
          <p:cNvSpPr txBox="1"/>
          <p:nvPr/>
        </p:nvSpPr>
        <p:spPr>
          <a:xfrm>
            <a:off x="6141255" y="1336221"/>
            <a:ext cx="1606024" cy="1443900"/>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4</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Treasury Processing</a:t>
            </a:r>
          </a:p>
          <a:p>
            <a:pPr algn="ctr">
              <a:buNone/>
            </a:pPr>
            <a:r>
              <a:rPr lang="en-US" sz="1200" b="0" i="0" dirty="0">
                <a:solidFill>
                  <a:srgbClr val="4B5563"/>
                </a:solidFill>
                <a:effectLst/>
                <a:latin typeface="Tw Cen MT" panose="020B0602020104020603" pitchFamily="34" charset="0"/>
              </a:rPr>
              <a:t>MoF/STO evaluates against cash availability and spending priorities. A cash-backing order is issued.</a:t>
            </a:r>
          </a:p>
        </p:txBody>
      </p:sp>
      <p:sp>
        <p:nvSpPr>
          <p:cNvPr id="25" name="TextBox 24">
            <a:extLst>
              <a:ext uri="{FF2B5EF4-FFF2-40B4-BE49-F238E27FC236}">
                <a16:creationId xmlns:a16="http://schemas.microsoft.com/office/drawing/2014/main" id="{E23E8AB0-17E0-32FB-8E41-DE38EE5FAF11}"/>
              </a:ext>
            </a:extLst>
          </p:cNvPr>
          <p:cNvSpPr txBox="1"/>
          <p:nvPr/>
        </p:nvSpPr>
        <p:spPr>
          <a:xfrm>
            <a:off x="8025805" y="1345087"/>
            <a:ext cx="1460022" cy="1139921"/>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5</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Disbursement of Funds</a:t>
            </a:r>
          </a:p>
          <a:p>
            <a:pPr algn="ctr">
              <a:buNone/>
            </a:pPr>
            <a:r>
              <a:rPr lang="en-US" sz="1200" b="0" i="0" dirty="0">
                <a:solidFill>
                  <a:srgbClr val="4B5563"/>
                </a:solidFill>
                <a:effectLst/>
                <a:latin typeface="Tw Cen MT" panose="020B0602020104020603" pitchFamily="34" charset="0"/>
              </a:rPr>
              <a:t>Funds are released to LSPHCDB. PHCs receive funds/goods</a:t>
            </a:r>
          </a:p>
        </p:txBody>
      </p:sp>
      <p:sp>
        <p:nvSpPr>
          <p:cNvPr id="27" name="TextBox 26">
            <a:extLst>
              <a:ext uri="{FF2B5EF4-FFF2-40B4-BE49-F238E27FC236}">
                <a16:creationId xmlns:a16="http://schemas.microsoft.com/office/drawing/2014/main" id="{74E71877-25D9-AB03-BC71-2D7358EFCBD1}"/>
              </a:ext>
            </a:extLst>
          </p:cNvPr>
          <p:cNvSpPr txBox="1"/>
          <p:nvPr/>
        </p:nvSpPr>
        <p:spPr>
          <a:xfrm>
            <a:off x="9734909" y="1327355"/>
            <a:ext cx="1606024" cy="1443900"/>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6</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Accountability &amp; Reporting</a:t>
            </a:r>
          </a:p>
          <a:p>
            <a:pPr algn="ctr">
              <a:buNone/>
            </a:pPr>
            <a:r>
              <a:rPr lang="en-US" sz="1200" b="0" i="0" dirty="0">
                <a:solidFill>
                  <a:srgbClr val="4B5563"/>
                </a:solidFill>
                <a:effectLst/>
                <a:latin typeface="Tw Cen MT" panose="020B0602020104020603" pitchFamily="34" charset="0"/>
              </a:rPr>
              <a:t>Finance Department prepares retirement documents and reports to MoF and Auditor General.</a:t>
            </a:r>
          </a:p>
        </p:txBody>
      </p:sp>
      <p:sp>
        <p:nvSpPr>
          <p:cNvPr id="32" name="Rectangle: Rounded Corners 31">
            <a:extLst>
              <a:ext uri="{FF2B5EF4-FFF2-40B4-BE49-F238E27FC236}">
                <a16:creationId xmlns:a16="http://schemas.microsoft.com/office/drawing/2014/main" id="{34B3BE41-ECE7-7796-197E-F5ECB489AFB0}"/>
              </a:ext>
            </a:extLst>
          </p:cNvPr>
          <p:cNvSpPr/>
          <p:nvPr/>
        </p:nvSpPr>
        <p:spPr>
          <a:xfrm>
            <a:off x="85289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91C1C"/>
                </a:solidFill>
                <a:latin typeface="Tw Cen MT" panose="020B0602020104020603" pitchFamily="34" charset="0"/>
              </a:rPr>
              <a:t>Weak or incomplete memos slow down approvals.</a:t>
            </a:r>
          </a:p>
        </p:txBody>
      </p:sp>
      <p:sp>
        <p:nvSpPr>
          <p:cNvPr id="33" name="Rectangle: Rounded Corners 32">
            <a:extLst>
              <a:ext uri="{FF2B5EF4-FFF2-40B4-BE49-F238E27FC236}">
                <a16:creationId xmlns:a16="http://schemas.microsoft.com/office/drawing/2014/main" id="{80136A4D-3AA6-9E07-5085-3E3B06FEE360}"/>
              </a:ext>
            </a:extLst>
          </p:cNvPr>
          <p:cNvSpPr/>
          <p:nvPr/>
        </p:nvSpPr>
        <p:spPr>
          <a:xfrm>
            <a:off x="261583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B91C1C"/>
                </a:solidFill>
                <a:latin typeface="Tw Cen MT" panose="020B0602020104020603" pitchFamily="34" charset="0"/>
              </a:rPr>
              <a:t>Bottlenecks from the return of memos for correction due to the quality gap</a:t>
            </a:r>
            <a:endParaRPr lang="en-NG" sz="1200" dirty="0">
              <a:latin typeface="Tw Cen MT" panose="020B0602020104020603" pitchFamily="34" charset="0"/>
            </a:endParaRPr>
          </a:p>
        </p:txBody>
      </p:sp>
      <p:sp>
        <p:nvSpPr>
          <p:cNvPr id="34" name="Rectangle: Rounded Corners 33">
            <a:extLst>
              <a:ext uri="{FF2B5EF4-FFF2-40B4-BE49-F238E27FC236}">
                <a16:creationId xmlns:a16="http://schemas.microsoft.com/office/drawing/2014/main" id="{948558DC-0169-DFDB-4F5F-F1333C221959}"/>
              </a:ext>
            </a:extLst>
          </p:cNvPr>
          <p:cNvSpPr/>
          <p:nvPr/>
        </p:nvSpPr>
        <p:spPr>
          <a:xfrm>
            <a:off x="6322570"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200" dirty="0">
                <a:solidFill>
                  <a:srgbClr val="B91C1C"/>
                </a:solidFill>
                <a:latin typeface="Tw Cen MT" panose="020B0602020104020603" pitchFamily="34" charset="0"/>
              </a:rPr>
              <a:t>Funding is unpredictable due to rationing.</a:t>
            </a:r>
          </a:p>
        </p:txBody>
      </p:sp>
      <p:sp>
        <p:nvSpPr>
          <p:cNvPr id="35" name="Rectangle: Rounded Corners 34">
            <a:extLst>
              <a:ext uri="{FF2B5EF4-FFF2-40B4-BE49-F238E27FC236}">
                <a16:creationId xmlns:a16="http://schemas.microsoft.com/office/drawing/2014/main" id="{3676ABEB-E130-D06A-A209-9E7425B6A289}"/>
              </a:ext>
            </a:extLst>
          </p:cNvPr>
          <p:cNvSpPr/>
          <p:nvPr/>
        </p:nvSpPr>
        <p:spPr>
          <a:xfrm>
            <a:off x="4531172" y="3835804"/>
            <a:ext cx="1619915"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200" dirty="0">
                <a:solidFill>
                  <a:srgbClr val="B91C1C"/>
                </a:solidFill>
                <a:latin typeface="Tw Cen MT" panose="020B0602020104020603" pitchFamily="34" charset="0"/>
              </a:rPr>
              <a:t>Timelines are erratic and can range from days to months.</a:t>
            </a:r>
          </a:p>
        </p:txBody>
      </p:sp>
      <p:pic>
        <p:nvPicPr>
          <p:cNvPr id="29" name="Graphic 28" descr="Warning outline">
            <a:extLst>
              <a:ext uri="{FF2B5EF4-FFF2-40B4-BE49-F238E27FC236}">
                <a16:creationId xmlns:a16="http://schemas.microsoft.com/office/drawing/2014/main" id="{C8171B1B-7C2E-EF5B-CD2E-3F98EAE0FE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932" y="3831607"/>
            <a:ext cx="516156" cy="516156"/>
          </a:xfrm>
          <a:prstGeom prst="rect">
            <a:avLst/>
          </a:prstGeom>
        </p:spPr>
      </p:pic>
      <p:sp>
        <p:nvSpPr>
          <p:cNvPr id="39" name="TextBox 38">
            <a:extLst>
              <a:ext uri="{FF2B5EF4-FFF2-40B4-BE49-F238E27FC236}">
                <a16:creationId xmlns:a16="http://schemas.microsoft.com/office/drawing/2014/main" id="{0F5509EE-458D-56E6-E994-F3F0E76DBEFF}"/>
              </a:ext>
            </a:extLst>
          </p:cNvPr>
          <p:cNvSpPr txBox="1"/>
          <p:nvPr/>
        </p:nvSpPr>
        <p:spPr>
          <a:xfrm>
            <a:off x="8254809" y="4393308"/>
            <a:ext cx="1021278" cy="523220"/>
          </a:xfrm>
          <a:prstGeom prst="rect">
            <a:avLst/>
          </a:prstGeom>
          <a:noFill/>
        </p:spPr>
        <p:txBody>
          <a:bodyPr wrap="square">
            <a:spAutoFit/>
          </a:bodyPr>
          <a:lstStyle/>
          <a:p>
            <a:pPr>
              <a:buNone/>
            </a:pPr>
            <a:r>
              <a:rPr lang="en-US" sz="1400" b="1" i="0" dirty="0">
                <a:solidFill>
                  <a:srgbClr val="B91C1C"/>
                </a:solidFill>
                <a:effectLst/>
                <a:latin typeface="Tw Cen MT" panose="020B0602020104020603" pitchFamily="34" charset="0"/>
              </a:rPr>
              <a:t>Observed Challenge</a:t>
            </a:r>
          </a:p>
        </p:txBody>
      </p:sp>
      <p:pic>
        <p:nvPicPr>
          <p:cNvPr id="41" name="Graphic 40" descr="Line arrow: Counter-clockwise curve outline">
            <a:extLst>
              <a:ext uri="{FF2B5EF4-FFF2-40B4-BE49-F238E27FC236}">
                <a16:creationId xmlns:a16="http://schemas.microsoft.com/office/drawing/2014/main" id="{EA132629-D269-EC43-4DF8-6329806DD6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1919158" y="3276380"/>
            <a:ext cx="697250" cy="697250"/>
          </a:xfrm>
          <a:prstGeom prst="rect">
            <a:avLst/>
          </a:prstGeom>
        </p:spPr>
      </p:pic>
      <p:pic>
        <p:nvPicPr>
          <p:cNvPr id="42" name="Graphic 41" descr="Line arrow: Counter-clockwise curve outline">
            <a:extLst>
              <a:ext uri="{FF2B5EF4-FFF2-40B4-BE49-F238E27FC236}">
                <a16:creationId xmlns:a16="http://schemas.microsoft.com/office/drawing/2014/main" id="{FF6CD70F-207B-6248-6701-620CC6A020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3699461" y="3276380"/>
            <a:ext cx="697250" cy="697250"/>
          </a:xfrm>
          <a:prstGeom prst="rect">
            <a:avLst/>
          </a:prstGeom>
        </p:spPr>
      </p:pic>
      <p:pic>
        <p:nvPicPr>
          <p:cNvPr id="43" name="Graphic 42" descr="Line arrow: Counter-clockwise curve outline">
            <a:extLst>
              <a:ext uri="{FF2B5EF4-FFF2-40B4-BE49-F238E27FC236}">
                <a16:creationId xmlns:a16="http://schemas.microsoft.com/office/drawing/2014/main" id="{E2138542-05CF-234C-845F-52B6DFA067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5512645" y="3276380"/>
            <a:ext cx="697250" cy="697250"/>
          </a:xfrm>
          <a:prstGeom prst="rect">
            <a:avLst/>
          </a:prstGeom>
        </p:spPr>
      </p:pic>
      <p:pic>
        <p:nvPicPr>
          <p:cNvPr id="44" name="Graphic 43" descr="Line arrow: Counter-clockwise curve outline">
            <a:extLst>
              <a:ext uri="{FF2B5EF4-FFF2-40B4-BE49-F238E27FC236}">
                <a16:creationId xmlns:a16="http://schemas.microsoft.com/office/drawing/2014/main" id="{DBBA76C9-6963-3DF7-0D11-2ED284F43F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927441" flipH="1">
            <a:off x="7311023" y="3276380"/>
            <a:ext cx="697250" cy="697250"/>
          </a:xfrm>
          <a:prstGeom prst="rect">
            <a:avLst/>
          </a:prstGeom>
        </p:spPr>
      </p:pic>
      <p:sp>
        <p:nvSpPr>
          <p:cNvPr id="47" name="TextBox 46">
            <a:extLst>
              <a:ext uri="{FF2B5EF4-FFF2-40B4-BE49-F238E27FC236}">
                <a16:creationId xmlns:a16="http://schemas.microsoft.com/office/drawing/2014/main" id="{13F19EFA-70A1-5DF5-47DF-77E873ED2781}"/>
              </a:ext>
            </a:extLst>
          </p:cNvPr>
          <p:cNvSpPr txBox="1"/>
          <p:nvPr/>
        </p:nvSpPr>
        <p:spPr>
          <a:xfrm>
            <a:off x="2520675" y="5214870"/>
            <a:ext cx="8486122" cy="1384995"/>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w Cen MT" panose="020B0602020104020603" pitchFamily="34" charset="0"/>
              </a:rPr>
              <a:t>Develop and roll out a uniform memo format with clear guidance on required attachments (e.g., cost breakdown, justification, budget reference).</a:t>
            </a:r>
          </a:p>
          <a:p>
            <a:pPr marL="171450" indent="-171450" algn="just">
              <a:buFont typeface="Arial" panose="020B0604020202020204" pitchFamily="34" charset="0"/>
              <a:buChar char="•"/>
            </a:pPr>
            <a:r>
              <a:rPr lang="en-US" sz="1200" dirty="0">
                <a:latin typeface="Tw Cen MT" panose="020B0602020104020603" pitchFamily="34" charset="0"/>
              </a:rPr>
              <a:t>Build the capacity of program staff and accountants at LSPHCDB on memo writing, financial justification, and documentation standards.</a:t>
            </a:r>
          </a:p>
          <a:p>
            <a:pPr marL="171450" indent="-171450" algn="just">
              <a:buFont typeface="Arial" panose="020B0604020202020204" pitchFamily="34" charset="0"/>
              <a:buChar char="•"/>
            </a:pPr>
            <a:r>
              <a:rPr lang="en-US" sz="1200" dirty="0">
                <a:latin typeface="Tw Cen MT" panose="020B0602020104020603" pitchFamily="34" charset="0"/>
              </a:rPr>
              <a:t>Streamline memo workflows for memo preparation and review timelines at each approval point (DFA, PS, Commissioner, Treasury).</a:t>
            </a:r>
          </a:p>
          <a:p>
            <a:pPr marL="171450" indent="-171450" algn="just">
              <a:buFont typeface="Arial" panose="020B0604020202020204" pitchFamily="34" charset="0"/>
              <a:buChar char="•"/>
            </a:pPr>
            <a:r>
              <a:rPr lang="en-US" sz="1200" dirty="0">
                <a:latin typeface="Tw Cen MT" panose="020B0602020104020603" pitchFamily="34" charset="0"/>
              </a:rPr>
              <a:t>Create a simple dashboard or logbook to track and monitor every memo (date raised, approvals, cash backing, disbursement) so that delays can be flagged and bottlenecks identified and resolved.</a:t>
            </a:r>
          </a:p>
        </p:txBody>
      </p:sp>
      <p:grpSp>
        <p:nvGrpSpPr>
          <p:cNvPr id="56" name="Group 55">
            <a:extLst>
              <a:ext uri="{FF2B5EF4-FFF2-40B4-BE49-F238E27FC236}">
                <a16:creationId xmlns:a16="http://schemas.microsoft.com/office/drawing/2014/main" id="{C3E6B908-554E-F58B-A6B5-3DCEDA3B23E0}"/>
              </a:ext>
            </a:extLst>
          </p:cNvPr>
          <p:cNvGrpSpPr/>
          <p:nvPr/>
        </p:nvGrpSpPr>
        <p:grpSpPr>
          <a:xfrm>
            <a:off x="838293" y="5341531"/>
            <a:ext cx="1553071" cy="1163778"/>
            <a:chOff x="838293" y="5156116"/>
            <a:chExt cx="1553071" cy="1163778"/>
          </a:xfrm>
        </p:grpSpPr>
        <p:pic>
          <p:nvPicPr>
            <p:cNvPr id="53" name="Picture 52" descr="A black background with a black square&#10;&#10;AI-generated content may be incorrect.">
              <a:extLst>
                <a:ext uri="{FF2B5EF4-FFF2-40B4-BE49-F238E27FC236}">
                  <a16:creationId xmlns:a16="http://schemas.microsoft.com/office/drawing/2014/main" id="{B539AA84-4D85-52C3-C941-74383E04E390}"/>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14514" y="5156116"/>
              <a:ext cx="662779" cy="662779"/>
            </a:xfrm>
            <a:prstGeom prst="rect">
              <a:avLst/>
            </a:prstGeom>
          </p:spPr>
        </p:pic>
        <p:sp>
          <p:nvSpPr>
            <p:cNvPr id="55" name="TextBox 54">
              <a:extLst>
                <a:ext uri="{FF2B5EF4-FFF2-40B4-BE49-F238E27FC236}">
                  <a16:creationId xmlns:a16="http://schemas.microsoft.com/office/drawing/2014/main" id="{E50799C0-2609-F6CA-49E4-1CE879C651C0}"/>
                </a:ext>
              </a:extLst>
            </p:cNvPr>
            <p:cNvSpPr txBox="1"/>
            <p:nvPr/>
          </p:nvSpPr>
          <p:spPr>
            <a:xfrm>
              <a:off x="838293" y="5796674"/>
              <a:ext cx="1553071" cy="523220"/>
            </a:xfrm>
            <a:prstGeom prst="rect">
              <a:avLst/>
            </a:prstGeom>
            <a:noFill/>
          </p:spPr>
          <p:txBody>
            <a:bodyPr wrap="square">
              <a:spAutoFit/>
            </a:bodyPr>
            <a:lstStyle/>
            <a:p>
              <a:pPr algn="ctr">
                <a:buNone/>
              </a:pPr>
              <a:r>
                <a:rPr lang="en-US" sz="1400" b="1" i="0" dirty="0">
                  <a:solidFill>
                    <a:srgbClr val="035D9E"/>
                  </a:solidFill>
                  <a:effectLst/>
                  <a:latin typeface="Tw Cen MT" panose="020B0602020104020603" pitchFamily="34" charset="0"/>
                </a:rPr>
                <a:t>Proposed Improvement Plan</a:t>
              </a:r>
            </a:p>
          </p:txBody>
        </p:sp>
      </p:grpSp>
    </p:spTree>
    <p:extLst>
      <p:ext uri="{BB962C8B-B14F-4D97-AF65-F5344CB8AC3E}">
        <p14:creationId xmlns:p14="http://schemas.microsoft.com/office/powerpoint/2010/main" val="2089385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A950-690F-B5EF-A034-AE29288351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0D933A-2346-70D6-D61B-6F0F3C9E1EF2}"/>
              </a:ext>
            </a:extLst>
          </p:cNvPr>
          <p:cNvSpPr>
            <a:spLocks noGrp="1"/>
          </p:cNvSpPr>
          <p:nvPr>
            <p:ph type="sldNum" sz="quarter" idx="12"/>
          </p:nvPr>
        </p:nvSpPr>
        <p:spPr>
          <a:xfrm>
            <a:off x="9369074" y="6423517"/>
            <a:ext cx="2743200" cy="365125"/>
          </a:xfrm>
        </p:spPr>
        <p:txBody>
          <a:bodyPr/>
          <a:lstStyle/>
          <a:p>
            <a:fld id="{CCE62696-93B5-409F-9ECD-C6D4BBB67C04}" type="slidenum">
              <a:rPr lang="en-NG" smtClean="0"/>
              <a:t>16</a:t>
            </a:fld>
            <a:r>
              <a:rPr lang="en-US"/>
              <a:t>	`</a:t>
            </a:r>
            <a:endParaRPr lang="en-NG"/>
          </a:p>
        </p:txBody>
      </p:sp>
      <p:sp>
        <p:nvSpPr>
          <p:cNvPr id="17" name="Rectangle: Rounded Corners 16">
            <a:extLst>
              <a:ext uri="{FF2B5EF4-FFF2-40B4-BE49-F238E27FC236}">
                <a16:creationId xmlns:a16="http://schemas.microsoft.com/office/drawing/2014/main" id="{80D15F3D-A8C8-3B73-AD0C-1752BB5A9753}"/>
              </a:ext>
            </a:extLst>
          </p:cNvPr>
          <p:cNvSpPr/>
          <p:nvPr/>
        </p:nvSpPr>
        <p:spPr>
          <a:xfrm>
            <a:off x="5324015" y="1230245"/>
            <a:ext cx="3103594" cy="5023634"/>
          </a:xfrm>
          <a:prstGeom prst="roundRect">
            <a:avLst>
              <a:gd name="adj" fmla="val 2032"/>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8" name="Rectangle: Rounded Corners 7">
            <a:extLst>
              <a:ext uri="{FF2B5EF4-FFF2-40B4-BE49-F238E27FC236}">
                <a16:creationId xmlns:a16="http://schemas.microsoft.com/office/drawing/2014/main" id="{81B2163D-F5D1-7DF7-0801-371C96074FB6}"/>
              </a:ext>
            </a:extLst>
          </p:cNvPr>
          <p:cNvSpPr/>
          <p:nvPr/>
        </p:nvSpPr>
        <p:spPr>
          <a:xfrm>
            <a:off x="584911" y="1294400"/>
            <a:ext cx="3305446"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accent6">
                    <a:lumMod val="75000"/>
                  </a:schemeClr>
                </a:solidFill>
                <a:latin typeface="TW Cen MT"/>
                <a:cs typeface="Calibri"/>
              </a:rPr>
              <a:t>Findings</a:t>
            </a:r>
          </a:p>
        </p:txBody>
      </p:sp>
      <p:sp>
        <p:nvSpPr>
          <p:cNvPr id="16" name="Rectangle: Rounded Corners 15">
            <a:extLst>
              <a:ext uri="{FF2B5EF4-FFF2-40B4-BE49-F238E27FC236}">
                <a16:creationId xmlns:a16="http://schemas.microsoft.com/office/drawing/2014/main" id="{CB08DA8E-D0B4-FA5F-5DDB-D52BB889B314}"/>
              </a:ext>
            </a:extLst>
          </p:cNvPr>
          <p:cNvSpPr/>
          <p:nvPr/>
        </p:nvSpPr>
        <p:spPr>
          <a:xfrm>
            <a:off x="8637392" y="1249529"/>
            <a:ext cx="3167455" cy="4982216"/>
          </a:xfrm>
          <a:prstGeom prst="roundRect">
            <a:avLst>
              <a:gd name="adj" fmla="val 1795"/>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2" name="Title 1">
            <a:extLst>
              <a:ext uri="{FF2B5EF4-FFF2-40B4-BE49-F238E27FC236}">
                <a16:creationId xmlns:a16="http://schemas.microsoft.com/office/drawing/2014/main" id="{18BDCC89-FC87-6A65-00C3-DE62E7D5E00F}"/>
              </a:ext>
            </a:extLst>
          </p:cNvPr>
          <p:cNvSpPr>
            <a:spLocks noGrp="1"/>
          </p:cNvSpPr>
          <p:nvPr>
            <p:ph type="title"/>
          </p:nvPr>
        </p:nvSpPr>
        <p:spPr>
          <a:xfrm>
            <a:off x="8814998" y="1304786"/>
            <a:ext cx="2572527" cy="646331"/>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dirty="0">
                <a:latin typeface="TW Cen MT"/>
                <a:ea typeface="+mn-ea"/>
                <a:cs typeface="Calibri"/>
              </a:rPr>
              <a:t>Proposed Improvement Plan</a:t>
            </a:r>
          </a:p>
        </p:txBody>
      </p:sp>
      <p:sp>
        <p:nvSpPr>
          <p:cNvPr id="13" name="Rectangle: Rounded Corners 12">
            <a:extLst>
              <a:ext uri="{FF2B5EF4-FFF2-40B4-BE49-F238E27FC236}">
                <a16:creationId xmlns:a16="http://schemas.microsoft.com/office/drawing/2014/main" id="{FC017BA1-A4E1-A689-8412-69B78FF49665}"/>
              </a:ext>
            </a:extLst>
          </p:cNvPr>
          <p:cNvSpPr/>
          <p:nvPr/>
        </p:nvSpPr>
        <p:spPr>
          <a:xfrm>
            <a:off x="5568745" y="1256283"/>
            <a:ext cx="2614135"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accent6">
                    <a:lumMod val="75000"/>
                  </a:schemeClr>
                </a:solidFill>
                <a:latin typeface="TW Cen MT"/>
                <a:cs typeface="Calibri"/>
              </a:rPr>
              <a:t>Weaknesses</a:t>
            </a:r>
          </a:p>
        </p:txBody>
      </p:sp>
      <p:sp>
        <p:nvSpPr>
          <p:cNvPr id="15" name="TextBox 14">
            <a:extLst>
              <a:ext uri="{FF2B5EF4-FFF2-40B4-BE49-F238E27FC236}">
                <a16:creationId xmlns:a16="http://schemas.microsoft.com/office/drawing/2014/main" id="{98D1D209-9045-C673-996A-CFBD5810BED7}"/>
              </a:ext>
            </a:extLst>
          </p:cNvPr>
          <p:cNvSpPr txBox="1"/>
          <p:nvPr/>
        </p:nvSpPr>
        <p:spPr>
          <a:xfrm>
            <a:off x="5434636" y="1951117"/>
            <a:ext cx="2882352" cy="3046988"/>
          </a:xfrm>
          <a:prstGeom prst="rect">
            <a:avLst/>
          </a:prstGeom>
          <a:noFill/>
        </p:spPr>
        <p:txBody>
          <a:bodyPr wrap="square">
            <a:spAutoFit/>
          </a:bodyPr>
          <a:lstStyle>
            <a:defPPr>
              <a:defRPr lang="en-NG"/>
            </a:defPPr>
            <a:lvl1pPr>
              <a:defRPr sz="1600">
                <a:latin typeface="Tw Cen MT"/>
              </a:defRPr>
            </a:lvl1pPr>
          </a:lstStyle>
          <a:p>
            <a:pPr marL="171450" indent="-171450">
              <a:buFont typeface="Arial" panose="020B0604020202020204" pitchFamily="34" charset="0"/>
              <a:buChar char="•"/>
            </a:pPr>
            <a:r>
              <a:rPr lang="en-US" sz="1200" dirty="0"/>
              <a:t>Different streams (payroll, treasury, facilities, BHCPF) report separately with no consolidation.</a:t>
            </a:r>
          </a:p>
          <a:p>
            <a:pPr marL="171450" indent="-171450">
              <a:buFont typeface="Arial" panose="020B0604020202020204" pitchFamily="34" charset="0"/>
              <a:buChar char="•"/>
            </a:pPr>
            <a:r>
              <a:rPr lang="en-US" sz="1200" dirty="0"/>
              <a:t>Focus on “what was approved vs released” rather than actual expenditure and utilization.</a:t>
            </a:r>
          </a:p>
          <a:p>
            <a:pPr marL="171450" indent="-171450">
              <a:buFont typeface="Arial" panose="020B0604020202020204" pitchFamily="34" charset="0"/>
              <a:buChar char="•"/>
            </a:pPr>
            <a:r>
              <a:rPr lang="en-US" sz="1200" dirty="0"/>
              <a:t>Paper-based ledgers and vouchers dominate, causing delays and inaccuracies.</a:t>
            </a:r>
          </a:p>
          <a:p>
            <a:pPr marL="171450" indent="-171450">
              <a:buFont typeface="Arial" panose="020B0604020202020204" pitchFamily="34" charset="0"/>
              <a:buChar char="•"/>
            </a:pPr>
            <a:r>
              <a:rPr lang="en-US" sz="1200" dirty="0"/>
              <a:t>Some facilities submit reports, others do not.</a:t>
            </a:r>
          </a:p>
          <a:p>
            <a:pPr marL="171450" indent="-171450">
              <a:buFont typeface="Arial" panose="020B0604020202020204" pitchFamily="34" charset="0"/>
              <a:buChar char="•"/>
            </a:pPr>
            <a:r>
              <a:rPr lang="en-US" sz="1200" dirty="0"/>
              <a:t>Returns to MoF and the Auditor General are often late.</a:t>
            </a:r>
          </a:p>
          <a:p>
            <a:pPr marL="171450" indent="-171450">
              <a:buFont typeface="Arial" panose="020B0604020202020204" pitchFamily="34" charset="0"/>
              <a:buChar char="•"/>
            </a:pPr>
            <a:r>
              <a:rPr lang="en-US" sz="1200" dirty="0"/>
              <a:t>No unified reporting framework: Absence of a commitment and cash release register to track funds end-to-end.</a:t>
            </a:r>
          </a:p>
        </p:txBody>
      </p:sp>
      <p:sp>
        <p:nvSpPr>
          <p:cNvPr id="18" name="TextBox 17">
            <a:extLst>
              <a:ext uri="{FF2B5EF4-FFF2-40B4-BE49-F238E27FC236}">
                <a16:creationId xmlns:a16="http://schemas.microsoft.com/office/drawing/2014/main" id="{C18FA313-2724-23AC-09C9-4F850D19A6A9}"/>
              </a:ext>
            </a:extLst>
          </p:cNvPr>
          <p:cNvSpPr txBox="1"/>
          <p:nvPr/>
        </p:nvSpPr>
        <p:spPr>
          <a:xfrm>
            <a:off x="8695616" y="1951117"/>
            <a:ext cx="3051005" cy="3416320"/>
          </a:xfrm>
          <a:prstGeom prst="rect">
            <a:avLst/>
          </a:prstGeom>
          <a:noFill/>
        </p:spPr>
        <p:txBody>
          <a:bodyPr wrap="square">
            <a:spAutoFit/>
          </a:bodyPr>
          <a:lstStyle>
            <a:defPPr>
              <a:defRPr lang="en-NG"/>
            </a:defPPr>
            <a:lvl1pPr>
              <a:defRPr sz="1400">
                <a:latin typeface="Tw Cen MT"/>
              </a:defRPr>
            </a:lvl1pPr>
          </a:lstStyle>
          <a:p>
            <a:pPr marL="171450" indent="-171450">
              <a:buFont typeface="Arial" panose="020B0604020202020204" pitchFamily="34" charset="0"/>
              <a:buChar char="•"/>
            </a:pPr>
            <a:r>
              <a:rPr lang="en-US" sz="1200" dirty="0"/>
              <a:t>Enforce</a:t>
            </a:r>
            <a:r>
              <a:rPr lang="en-US" sz="1200" b="1" dirty="0"/>
              <a:t> </a:t>
            </a:r>
            <a:r>
              <a:rPr lang="en-US" sz="1200" dirty="0"/>
              <a:t>the mandatory use of the state's financial reporting templates by all PHCs, LGAs, and Board departments to ensure consistent application.</a:t>
            </a:r>
          </a:p>
          <a:p>
            <a:pPr marL="171450" indent="-171450">
              <a:buFont typeface="Arial" panose="020B0604020202020204" pitchFamily="34" charset="0"/>
              <a:buChar char="•"/>
            </a:pPr>
            <a:r>
              <a:rPr lang="en-US" sz="1200" dirty="0"/>
              <a:t>Set strict monthly deadlines for PHCs and quarterly consolidation at the Board, with supervisory follow-up for late submissions.</a:t>
            </a:r>
          </a:p>
          <a:p>
            <a:pPr marL="171450" indent="-171450">
              <a:buFont typeface="Arial" panose="020B0604020202020204" pitchFamily="34" charset="0"/>
              <a:buChar char="•"/>
            </a:pPr>
            <a:r>
              <a:rPr lang="en-US" sz="1200" dirty="0"/>
              <a:t>Create a single register at LSPHCDB that brings together all streams — personnel, overhead, capital, BHCPF — into one financial report.</a:t>
            </a:r>
          </a:p>
          <a:p>
            <a:pPr marL="171450" indent="-171450">
              <a:buFont typeface="Arial" panose="020B0604020202020204" pitchFamily="34" charset="0"/>
              <a:buChar char="•"/>
            </a:pPr>
            <a:r>
              <a:rPr lang="en-US" sz="1200" dirty="0"/>
              <a:t>Gradually digitize template submissions (e.g., simple Excel/PFM-lite dashboard) to speed up collation and improve accuracy.</a:t>
            </a:r>
          </a:p>
          <a:p>
            <a:pPr marL="171450" indent="-171450">
              <a:buFont typeface="Arial" panose="020B0604020202020204" pitchFamily="34" charset="0"/>
              <a:buChar char="•"/>
            </a:pPr>
            <a:r>
              <a:rPr lang="en-US" sz="1200" dirty="0"/>
              <a:t>Require reports to show alignment with PHC business plans and the State AOP, so spending can be tracked against planned activities.</a:t>
            </a:r>
          </a:p>
        </p:txBody>
      </p:sp>
      <p:sp>
        <p:nvSpPr>
          <p:cNvPr id="9" name="Rectangle: Rounded Corners 8">
            <a:extLst>
              <a:ext uri="{FF2B5EF4-FFF2-40B4-BE49-F238E27FC236}">
                <a16:creationId xmlns:a16="http://schemas.microsoft.com/office/drawing/2014/main" id="{028103FE-C4FF-A41B-28A0-03C9B3EB0975}"/>
              </a:ext>
            </a:extLst>
          </p:cNvPr>
          <p:cNvSpPr/>
          <p:nvPr/>
        </p:nvSpPr>
        <p:spPr>
          <a:xfrm>
            <a:off x="151351" y="1249528"/>
            <a:ext cx="4962881" cy="5023633"/>
          </a:xfrm>
          <a:prstGeom prst="roundRect">
            <a:avLst>
              <a:gd name="adj" fmla="val 2259"/>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Tw Cen MT" panose="020B0602020104020603" pitchFamily="34" charset="0"/>
              <a:cs typeface="Calibri"/>
            </a:endParaRPr>
          </a:p>
        </p:txBody>
      </p:sp>
      <p:sp>
        <p:nvSpPr>
          <p:cNvPr id="10" name="Title 21">
            <a:extLst>
              <a:ext uri="{FF2B5EF4-FFF2-40B4-BE49-F238E27FC236}">
                <a16:creationId xmlns:a16="http://schemas.microsoft.com/office/drawing/2014/main" id="{77991271-5027-417C-5CAE-E2CFF12950C9}"/>
              </a:ext>
            </a:extLst>
          </p:cNvPr>
          <p:cNvSpPr txBox="1">
            <a:spLocks/>
          </p:cNvSpPr>
          <p:nvPr/>
        </p:nvSpPr>
        <p:spPr>
          <a:xfrm>
            <a:off x="343012" y="355939"/>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Financial Reporting</a:t>
            </a:r>
            <a:endParaRPr lang="en-NG" sz="2000" dirty="0">
              <a:solidFill>
                <a:srgbClr val="FF0000"/>
              </a:solidFill>
            </a:endParaRPr>
          </a:p>
        </p:txBody>
      </p:sp>
      <p:sp>
        <p:nvSpPr>
          <p:cNvPr id="12" name="Rectangle 11">
            <a:extLst>
              <a:ext uri="{FF2B5EF4-FFF2-40B4-BE49-F238E27FC236}">
                <a16:creationId xmlns:a16="http://schemas.microsoft.com/office/drawing/2014/main" id="{82DBB1FA-200A-589D-A925-FCE49E6BBC1D}"/>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23E79EA1-F958-5D2E-12F7-3FD54C1652D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9" name="Rectangle 18">
            <a:extLst>
              <a:ext uri="{FF2B5EF4-FFF2-40B4-BE49-F238E27FC236}">
                <a16:creationId xmlns:a16="http://schemas.microsoft.com/office/drawing/2014/main" id="{57B172A4-2D3A-28C1-51B4-E80748E6F355}"/>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
        <p:nvSpPr>
          <p:cNvPr id="21" name="Rectangle 2">
            <a:extLst>
              <a:ext uri="{FF2B5EF4-FFF2-40B4-BE49-F238E27FC236}">
                <a16:creationId xmlns:a16="http://schemas.microsoft.com/office/drawing/2014/main" id="{2C876F9B-D2D5-85E7-29B7-63085EC64ABA}"/>
              </a:ext>
            </a:extLst>
          </p:cNvPr>
          <p:cNvSpPr>
            <a:spLocks noChangeArrowheads="1"/>
          </p:cNvSpPr>
          <p:nvPr/>
        </p:nvSpPr>
        <p:spPr bwMode="auto">
          <a:xfrm>
            <a:off x="343012" y="1951117"/>
            <a:ext cx="4647629" cy="398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dirty="0">
                <a:ln>
                  <a:noFill/>
                </a:ln>
                <a:solidFill>
                  <a:schemeClr val="tx1"/>
                </a:solidFill>
                <a:effectLst/>
                <a:latin typeface="Tw Cen MT" panose="020B0602020104020603" pitchFamily="34" charset="0"/>
              </a:rPr>
              <a:t>Personnel Reporting</a:t>
            </a:r>
            <a:endParaRPr kumimoji="0" lang="en-NG" altLang="en-NG" sz="1200" b="0" i="0" u="none" strike="noStrike" cap="none" normalizeH="0" baseline="0" dirty="0">
              <a:ln>
                <a:noFill/>
              </a:ln>
              <a:solidFill>
                <a:schemeClr val="tx1"/>
              </a:solidFill>
              <a:effectLst/>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Payroll managed centrally by State Treasury/Establishments Office.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Reports focus only on headcount and salary expenditure.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Consistently reported and reconciled (strongest stream).</a:t>
            </a:r>
          </a:p>
          <a:p>
            <a:pPr marR="0" lvl="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dirty="0">
                <a:ln>
                  <a:noFill/>
                </a:ln>
                <a:solidFill>
                  <a:schemeClr val="tx1"/>
                </a:solidFill>
                <a:effectLst/>
                <a:latin typeface="Tw Cen MT" panose="020B0602020104020603" pitchFamily="34" charset="0"/>
              </a:rPr>
              <a:t>Overhead &amp; Capital Reporting</a:t>
            </a:r>
            <a:endParaRPr kumimoji="0" lang="en-NG" altLang="en-NG" sz="1200" b="0" i="0" u="none" strike="noStrike" cap="none" normalizeH="0" baseline="0" dirty="0">
              <a:ln>
                <a:noFill/>
              </a:ln>
              <a:solidFill>
                <a:schemeClr val="tx1"/>
              </a:solidFill>
              <a:effectLst/>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Reports mainly reflect </a:t>
            </a:r>
            <a:r>
              <a:rPr kumimoji="0" lang="en-NG" altLang="en-NG" sz="1200" b="1" i="0" u="none" strike="noStrike" cap="none" normalizeH="0" baseline="0" dirty="0">
                <a:ln>
                  <a:noFill/>
                </a:ln>
                <a:solidFill>
                  <a:schemeClr val="tx1"/>
                </a:solidFill>
                <a:effectLst/>
                <a:latin typeface="Tw Cen MT" panose="020B0602020104020603" pitchFamily="34" charset="0"/>
              </a:rPr>
              <a:t>budget approvals vs releases</a:t>
            </a:r>
            <a:r>
              <a:rPr kumimoji="0" lang="en-NG" altLang="en-NG" sz="1200" b="0" i="0" u="none" strike="noStrike" cap="none" normalizeH="0" baseline="0" dirty="0">
                <a:ln>
                  <a:noFill/>
                </a:ln>
                <a:solidFill>
                  <a:schemeClr val="tx1"/>
                </a:solidFill>
                <a:effectLst/>
                <a:latin typeface="Tw Cen MT" panose="020B0602020104020603" pitchFamily="34" charset="0"/>
              </a:rPr>
              <a:t>, not actual utilization.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Expenditure data is weak because funds often converted into </a:t>
            </a:r>
            <a:r>
              <a:rPr kumimoji="0" lang="en-NG" altLang="en-NG" sz="1200" b="1" i="0" u="none" strike="noStrike" cap="none" normalizeH="0" baseline="0" dirty="0">
                <a:ln>
                  <a:noFill/>
                </a:ln>
                <a:solidFill>
                  <a:schemeClr val="tx1"/>
                </a:solidFill>
                <a:effectLst/>
                <a:latin typeface="Tw Cen MT" panose="020B0602020104020603" pitchFamily="34" charset="0"/>
              </a:rPr>
              <a:t>in-kind supplies</a:t>
            </a:r>
            <a:r>
              <a:rPr kumimoji="0" lang="en-NG" altLang="en-NG" sz="1200" b="0" i="0" u="none" strike="noStrike" cap="none" normalizeH="0" baseline="0" dirty="0">
                <a:ln>
                  <a:noFill/>
                </a:ln>
                <a:solidFill>
                  <a:schemeClr val="tx1"/>
                </a:solidFill>
                <a:effectLst/>
                <a:latin typeface="Tw Cen MT" panose="020B0602020104020603" pitchFamily="34" charset="0"/>
              </a:rPr>
              <a:t> (fuel, drugs, equipment) instead of direct disbursement.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Contractors submit completion certificates but not always linked back to budget reporting.</a:t>
            </a:r>
          </a:p>
          <a:p>
            <a:pPr marR="0" lvl="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dirty="0">
                <a:ln>
                  <a:noFill/>
                </a:ln>
                <a:solidFill>
                  <a:schemeClr val="tx1"/>
                </a:solidFill>
                <a:effectLst/>
                <a:latin typeface="Tw Cen MT" panose="020B0602020104020603" pitchFamily="34" charset="0"/>
              </a:rPr>
              <a:t>PHC Facility-Level Reporting</a:t>
            </a:r>
            <a:endParaRPr kumimoji="0" lang="en-NG" altLang="en-NG" sz="1200" b="0" i="0" u="none" strike="noStrike" cap="none" normalizeH="0" baseline="0" dirty="0">
              <a:ln>
                <a:noFill/>
              </a:ln>
              <a:solidFill>
                <a:schemeClr val="tx1"/>
              </a:solidFill>
              <a:effectLst/>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Facilities maintain </a:t>
            </a:r>
            <a:r>
              <a:rPr kumimoji="0" lang="en-NG" altLang="en-NG" sz="1200" b="1" i="0" u="none" strike="noStrike" cap="none" normalizeH="0" baseline="0" dirty="0">
                <a:ln>
                  <a:noFill/>
                </a:ln>
                <a:solidFill>
                  <a:schemeClr val="tx1"/>
                </a:solidFill>
                <a:effectLst/>
                <a:latin typeface="Tw Cen MT" panose="020B0602020104020603" pitchFamily="34" charset="0"/>
              </a:rPr>
              <a:t>cashbooks, bin cards, and manual ledgers</a:t>
            </a:r>
            <a:r>
              <a:rPr kumimoji="0" lang="en-NG" altLang="en-NG" sz="1200" b="0" i="0" u="none" strike="noStrike" cap="none" normalizeH="0" baseline="0" dirty="0">
                <a:ln>
                  <a:noFill/>
                </a:ln>
                <a:solidFill>
                  <a:schemeClr val="tx1"/>
                </a:solidFill>
                <a:effectLst/>
                <a:latin typeface="Tw Cen MT" panose="020B0602020104020603"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Financial data submitted inconsistently to LGAs and LSPHCDB.</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Reports highlight delays, with some </a:t>
            </a:r>
            <a:r>
              <a:rPr kumimoji="0" lang="en-NG" altLang="en-NG" sz="1200" b="0" i="0" u="none" strike="noStrike" cap="none" normalizeH="0" baseline="0" dirty="0" err="1">
                <a:ln>
                  <a:noFill/>
                </a:ln>
                <a:solidFill>
                  <a:schemeClr val="tx1"/>
                </a:solidFill>
                <a:effectLst/>
                <a:latin typeface="Tw Cen MT" panose="020B0602020104020603" pitchFamily="34" charset="0"/>
              </a:rPr>
              <a:t>PHCs</a:t>
            </a:r>
            <a:r>
              <a:rPr kumimoji="0" lang="en-NG" altLang="en-NG" sz="1200" b="0" i="0" u="none" strike="noStrike" cap="none" normalizeH="0" baseline="0" dirty="0">
                <a:ln>
                  <a:noFill/>
                </a:ln>
                <a:solidFill>
                  <a:schemeClr val="tx1"/>
                </a:solidFill>
                <a:effectLst/>
                <a:latin typeface="Tw Cen MT" panose="020B0602020104020603" pitchFamily="34" charset="0"/>
              </a:rPr>
              <a:t> lacking basic templates or tools.</a:t>
            </a:r>
          </a:p>
          <a:p>
            <a:pPr marR="0" lvl="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dirty="0">
                <a:ln>
                  <a:noFill/>
                </a:ln>
                <a:solidFill>
                  <a:schemeClr val="tx1"/>
                </a:solidFill>
                <a:effectLst/>
                <a:latin typeface="Tw Cen MT" panose="020B0602020104020603" pitchFamily="34" charset="0"/>
              </a:rPr>
              <a:t>BHCPF Reporting</a:t>
            </a:r>
            <a:endParaRPr kumimoji="0" lang="en-NG" altLang="en-NG" sz="1200" b="0" i="0" u="none" strike="noStrike" cap="none" normalizeH="0" baseline="0" dirty="0">
              <a:ln>
                <a:noFill/>
              </a:ln>
              <a:solidFill>
                <a:schemeClr val="tx1"/>
              </a:solidFill>
              <a:effectLst/>
              <a:latin typeface="Tw Cen MT" panose="020B06020201040206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Where Direct Facility Financing (DFF) exists, </a:t>
            </a:r>
            <a:r>
              <a:rPr kumimoji="0" lang="en-NG" altLang="en-NG" sz="1200" b="0" i="0" u="none" strike="noStrike" cap="none" normalizeH="0" baseline="0" dirty="0" err="1">
                <a:ln>
                  <a:noFill/>
                </a:ln>
                <a:solidFill>
                  <a:schemeClr val="tx1"/>
                </a:solidFill>
                <a:effectLst/>
                <a:latin typeface="Tw Cen MT" panose="020B0602020104020603" pitchFamily="34" charset="0"/>
              </a:rPr>
              <a:t>PHCs</a:t>
            </a:r>
            <a:r>
              <a:rPr kumimoji="0" lang="en-NG" altLang="en-NG" sz="1200" b="0" i="0" u="none" strike="noStrike" cap="none" normalizeH="0" baseline="0" dirty="0">
                <a:ln>
                  <a:noFill/>
                </a:ln>
                <a:solidFill>
                  <a:schemeClr val="tx1"/>
                </a:solidFill>
                <a:effectLst/>
                <a:latin typeface="Tw Cen MT" panose="020B0602020104020603" pitchFamily="34" charset="0"/>
              </a:rPr>
              <a:t> submit retirements of funds to LSPHCDB.</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dirty="0">
                <a:ln>
                  <a:noFill/>
                </a:ln>
                <a:solidFill>
                  <a:schemeClr val="tx1"/>
                </a:solidFill>
                <a:effectLst/>
                <a:latin typeface="Tw Cen MT" panose="020B0602020104020603" pitchFamily="34" charset="0"/>
              </a:rPr>
              <a:t>Retirements are better structured (dual signatories, receipts, SOPs), but integration into overall Board reporting remains weak.</a:t>
            </a:r>
          </a:p>
        </p:txBody>
      </p:sp>
    </p:spTree>
    <p:extLst>
      <p:ext uri="{BB962C8B-B14F-4D97-AF65-F5344CB8AC3E}">
        <p14:creationId xmlns:p14="http://schemas.microsoft.com/office/powerpoint/2010/main" val="62167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595D-AE66-3403-0270-79FC8D7FBA1E}"/>
              </a:ext>
            </a:extLst>
          </p:cNvPr>
          <p:cNvSpPr>
            <a:spLocks noGrp="1"/>
          </p:cNvSpPr>
          <p:nvPr>
            <p:ph type="title"/>
          </p:nvPr>
        </p:nvSpPr>
        <p:spPr/>
        <p:txBody>
          <a:bodyPr/>
          <a:lstStyle/>
          <a:p>
            <a:r>
              <a:rPr lang="en-US" dirty="0"/>
              <a:t>Procurement Processes</a:t>
            </a:r>
            <a:endParaRPr lang="en-NG" dirty="0"/>
          </a:p>
        </p:txBody>
      </p:sp>
      <p:sp>
        <p:nvSpPr>
          <p:cNvPr id="4" name="Slide Number Placeholder 3">
            <a:extLst>
              <a:ext uri="{FF2B5EF4-FFF2-40B4-BE49-F238E27FC236}">
                <a16:creationId xmlns:a16="http://schemas.microsoft.com/office/drawing/2014/main" id="{2C23B4F1-4B07-5E83-7E69-45D450D35479}"/>
              </a:ext>
            </a:extLst>
          </p:cNvPr>
          <p:cNvSpPr>
            <a:spLocks noGrp="1"/>
          </p:cNvSpPr>
          <p:nvPr>
            <p:ph type="sldNum" sz="quarter" idx="12"/>
          </p:nvPr>
        </p:nvSpPr>
        <p:spPr/>
        <p:txBody>
          <a:bodyPr/>
          <a:lstStyle/>
          <a:p>
            <a:fld id="{CCE62696-93B5-409F-9ECD-C6D4BBB67C04}" type="slidenum">
              <a:rPr lang="en-NG" smtClean="0"/>
              <a:t>17</a:t>
            </a:fld>
            <a:endParaRPr lang="en-NG"/>
          </a:p>
        </p:txBody>
      </p:sp>
      <p:sp>
        <p:nvSpPr>
          <p:cNvPr id="5" name="Rectangle: Rounded Corners 4">
            <a:extLst>
              <a:ext uri="{FF2B5EF4-FFF2-40B4-BE49-F238E27FC236}">
                <a16:creationId xmlns:a16="http://schemas.microsoft.com/office/drawing/2014/main" id="{ABB6A367-B845-51CD-7707-E21477B26C64}"/>
              </a:ext>
            </a:extLst>
          </p:cNvPr>
          <p:cNvSpPr/>
          <p:nvPr/>
        </p:nvSpPr>
        <p:spPr>
          <a:xfrm>
            <a:off x="835947" y="5447869"/>
            <a:ext cx="10515600" cy="1267297"/>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6" name="Slide Number Placeholder 3">
            <a:extLst>
              <a:ext uri="{FF2B5EF4-FFF2-40B4-BE49-F238E27FC236}">
                <a16:creationId xmlns:a16="http://schemas.microsoft.com/office/drawing/2014/main" id="{B5611C57-DD96-34DE-900E-8061062A88C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NG"/>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E62696-93B5-409F-9ECD-C6D4BBB67C04}" type="slidenum">
              <a:rPr lang="en-NG" smtClean="0"/>
              <a:pPr/>
              <a:t>17</a:t>
            </a:fld>
            <a:endParaRPr lang="en-NG"/>
          </a:p>
        </p:txBody>
      </p:sp>
      <p:sp>
        <p:nvSpPr>
          <p:cNvPr id="19" name="Rectangle: Rounded Corners 18">
            <a:extLst>
              <a:ext uri="{FF2B5EF4-FFF2-40B4-BE49-F238E27FC236}">
                <a16:creationId xmlns:a16="http://schemas.microsoft.com/office/drawing/2014/main" id="{D861923F-4919-AAD3-0E20-162136BB8741}"/>
              </a:ext>
            </a:extLst>
          </p:cNvPr>
          <p:cNvSpPr/>
          <p:nvPr/>
        </p:nvSpPr>
        <p:spPr>
          <a:xfrm>
            <a:off x="838200" y="4168313"/>
            <a:ext cx="10515600" cy="1076528"/>
          </a:xfrm>
          <a:prstGeom prst="roundRect">
            <a:avLst/>
          </a:prstGeom>
          <a:noFill/>
          <a:ln>
            <a:solidFill>
              <a:schemeClr val="bg1">
                <a:lumMod val="85000"/>
              </a:schemeClr>
            </a:solidFill>
          </a:ln>
          <a:effectLst>
            <a:outerShdw blurRad="50800" dist="38100" dir="2700000" algn="tl" rotWithShape="0">
              <a:prstClr val="black">
                <a:alpha val="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B91C1C"/>
              </a:solidFill>
              <a:latin typeface="Tw Cen MT" panose="020B0602020104020603" pitchFamily="34" charset="0"/>
            </a:endParaRPr>
          </a:p>
        </p:txBody>
      </p:sp>
      <p:grpSp>
        <p:nvGrpSpPr>
          <p:cNvPr id="35" name="Group 34">
            <a:extLst>
              <a:ext uri="{FF2B5EF4-FFF2-40B4-BE49-F238E27FC236}">
                <a16:creationId xmlns:a16="http://schemas.microsoft.com/office/drawing/2014/main" id="{45D10248-D8FA-2337-14CA-7CA43F3A7428}"/>
              </a:ext>
            </a:extLst>
          </p:cNvPr>
          <p:cNvGrpSpPr/>
          <p:nvPr/>
        </p:nvGrpSpPr>
        <p:grpSpPr>
          <a:xfrm>
            <a:off x="1150610" y="4190000"/>
            <a:ext cx="928435" cy="986292"/>
            <a:chOff x="8254809" y="3831607"/>
            <a:chExt cx="1021278" cy="1084921"/>
          </a:xfrm>
        </p:grpSpPr>
        <p:pic>
          <p:nvPicPr>
            <p:cNvPr id="23" name="Graphic 22" descr="Warning outline">
              <a:extLst>
                <a:ext uri="{FF2B5EF4-FFF2-40B4-BE49-F238E27FC236}">
                  <a16:creationId xmlns:a16="http://schemas.microsoft.com/office/drawing/2014/main" id="{33C2D630-3929-F877-28CE-B38BF70C2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932" y="3831607"/>
              <a:ext cx="516156" cy="516156"/>
            </a:xfrm>
            <a:prstGeom prst="rect">
              <a:avLst/>
            </a:prstGeom>
          </p:spPr>
        </p:pic>
        <p:sp>
          <p:nvSpPr>
            <p:cNvPr id="24" name="TextBox 23">
              <a:extLst>
                <a:ext uri="{FF2B5EF4-FFF2-40B4-BE49-F238E27FC236}">
                  <a16:creationId xmlns:a16="http://schemas.microsoft.com/office/drawing/2014/main" id="{CCB8DA0F-DA9E-DB80-B7F8-04A718F07010}"/>
                </a:ext>
              </a:extLst>
            </p:cNvPr>
            <p:cNvSpPr txBox="1"/>
            <p:nvPr/>
          </p:nvSpPr>
          <p:spPr>
            <a:xfrm>
              <a:off x="8254809" y="4393308"/>
              <a:ext cx="1021278" cy="523220"/>
            </a:xfrm>
            <a:prstGeom prst="rect">
              <a:avLst/>
            </a:prstGeom>
            <a:noFill/>
          </p:spPr>
          <p:txBody>
            <a:bodyPr wrap="square">
              <a:spAutoFit/>
            </a:bodyPr>
            <a:lstStyle/>
            <a:p>
              <a:pPr>
                <a:buNone/>
              </a:pPr>
              <a:r>
                <a:rPr lang="en-US" sz="1400" b="1" i="0" dirty="0">
                  <a:solidFill>
                    <a:srgbClr val="B91C1C"/>
                  </a:solidFill>
                  <a:effectLst/>
                  <a:latin typeface="Tw Cen MT" panose="020B0602020104020603" pitchFamily="34" charset="0"/>
                </a:rPr>
                <a:t>Observed Challenge</a:t>
              </a:r>
            </a:p>
          </p:txBody>
        </p:sp>
      </p:grpSp>
      <p:sp>
        <p:nvSpPr>
          <p:cNvPr id="29" name="TextBox 28">
            <a:extLst>
              <a:ext uri="{FF2B5EF4-FFF2-40B4-BE49-F238E27FC236}">
                <a16:creationId xmlns:a16="http://schemas.microsoft.com/office/drawing/2014/main" id="{A1CF5FDD-8A02-0613-D0AA-1BE85CF6F4D9}"/>
              </a:ext>
            </a:extLst>
          </p:cNvPr>
          <p:cNvSpPr txBox="1"/>
          <p:nvPr/>
        </p:nvSpPr>
        <p:spPr>
          <a:xfrm>
            <a:off x="2453514" y="5690528"/>
            <a:ext cx="8486122" cy="830997"/>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w Cen MT" panose="020B0602020104020603" pitchFamily="34" charset="0"/>
              </a:rPr>
              <a:t>Expand pre-approved vendor categories and enforce service-level agreements.</a:t>
            </a:r>
          </a:p>
          <a:p>
            <a:pPr marL="171450" indent="-171450" algn="just">
              <a:buFont typeface="Arial" panose="020B0604020202020204" pitchFamily="34" charset="0"/>
              <a:buChar char="•"/>
            </a:pPr>
            <a:r>
              <a:rPr lang="en-US" sz="1200" dirty="0">
                <a:latin typeface="Tw Cen MT" panose="020B0602020104020603" pitchFamily="34" charset="0"/>
              </a:rPr>
              <a:t>Introduce procurement dashboards to track timelines from request → approval → delivery → payment.</a:t>
            </a:r>
          </a:p>
          <a:p>
            <a:pPr marL="171450" indent="-171450" algn="just">
              <a:buFont typeface="Arial" panose="020B0604020202020204" pitchFamily="34" charset="0"/>
              <a:buChar char="•"/>
            </a:pPr>
            <a:r>
              <a:rPr lang="en-US" sz="1200" dirty="0">
                <a:latin typeface="Tw Cen MT" panose="020B0602020104020603" pitchFamily="34" charset="0"/>
              </a:rPr>
              <a:t>Vendor performance scorecards: Rate vendors quarterly on timeliness, quality, and compliance.</a:t>
            </a:r>
          </a:p>
          <a:p>
            <a:pPr marL="171450" indent="-171450" algn="just">
              <a:buFont typeface="Arial" panose="020B0604020202020204" pitchFamily="34" charset="0"/>
              <a:buChar char="•"/>
            </a:pPr>
            <a:r>
              <a:rPr lang="en-US" sz="1200" dirty="0">
                <a:latin typeface="Tw Cen MT" panose="020B0602020104020603" pitchFamily="34" charset="0"/>
              </a:rPr>
              <a:t>Ensure every procurement request references the AOP/business plan line item </a:t>
            </a:r>
            <a:r>
              <a:rPr lang="en-US" sz="1200">
                <a:latin typeface="Tw Cen MT" panose="020B0602020104020603" pitchFamily="34" charset="0"/>
              </a:rPr>
              <a:t>for accountability.</a:t>
            </a:r>
            <a:endParaRPr lang="en-US" sz="1200" dirty="0">
              <a:latin typeface="Tw Cen MT" panose="020B0602020104020603" pitchFamily="34" charset="0"/>
            </a:endParaRPr>
          </a:p>
        </p:txBody>
      </p:sp>
      <p:grpSp>
        <p:nvGrpSpPr>
          <p:cNvPr id="30" name="Group 29">
            <a:extLst>
              <a:ext uri="{FF2B5EF4-FFF2-40B4-BE49-F238E27FC236}">
                <a16:creationId xmlns:a16="http://schemas.microsoft.com/office/drawing/2014/main" id="{C64BD5F2-A203-B71D-D97D-C75E5AAEF01B}"/>
              </a:ext>
            </a:extLst>
          </p:cNvPr>
          <p:cNvGrpSpPr/>
          <p:nvPr/>
        </p:nvGrpSpPr>
        <p:grpSpPr>
          <a:xfrm>
            <a:off x="838293" y="5511205"/>
            <a:ext cx="1553071" cy="1163778"/>
            <a:chOff x="838293" y="5156116"/>
            <a:chExt cx="1553071" cy="1163778"/>
          </a:xfrm>
        </p:grpSpPr>
        <p:pic>
          <p:nvPicPr>
            <p:cNvPr id="31" name="Picture 30" descr="A black background with a black square&#10;&#10;AI-generated content may be incorrect.">
              <a:extLst>
                <a:ext uri="{FF2B5EF4-FFF2-40B4-BE49-F238E27FC236}">
                  <a16:creationId xmlns:a16="http://schemas.microsoft.com/office/drawing/2014/main" id="{E0883E3E-9152-9030-5ACF-6CF48AFA770F}"/>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14514" y="5156116"/>
              <a:ext cx="662779" cy="662779"/>
            </a:xfrm>
            <a:prstGeom prst="rect">
              <a:avLst/>
            </a:prstGeom>
          </p:spPr>
        </p:pic>
        <p:sp>
          <p:nvSpPr>
            <p:cNvPr id="32" name="TextBox 31">
              <a:extLst>
                <a:ext uri="{FF2B5EF4-FFF2-40B4-BE49-F238E27FC236}">
                  <a16:creationId xmlns:a16="http://schemas.microsoft.com/office/drawing/2014/main" id="{D21CC221-5B7D-D719-48F1-2B40CD540D58}"/>
                </a:ext>
              </a:extLst>
            </p:cNvPr>
            <p:cNvSpPr txBox="1"/>
            <p:nvPr/>
          </p:nvSpPr>
          <p:spPr>
            <a:xfrm>
              <a:off x="838293" y="5796674"/>
              <a:ext cx="1553071" cy="523220"/>
            </a:xfrm>
            <a:prstGeom prst="rect">
              <a:avLst/>
            </a:prstGeom>
            <a:noFill/>
          </p:spPr>
          <p:txBody>
            <a:bodyPr wrap="square">
              <a:spAutoFit/>
            </a:bodyPr>
            <a:lstStyle/>
            <a:p>
              <a:pPr algn="ctr">
                <a:buNone/>
              </a:pPr>
              <a:r>
                <a:rPr lang="en-US" sz="1400" b="1" i="0" dirty="0">
                  <a:solidFill>
                    <a:srgbClr val="035D9E"/>
                  </a:solidFill>
                  <a:effectLst/>
                  <a:latin typeface="Tw Cen MT" panose="020B0602020104020603" pitchFamily="34" charset="0"/>
                </a:rPr>
                <a:t>Proposed Improvement Plan</a:t>
              </a:r>
            </a:p>
          </p:txBody>
        </p:sp>
      </p:grpSp>
      <p:grpSp>
        <p:nvGrpSpPr>
          <p:cNvPr id="37" name="Group 36">
            <a:extLst>
              <a:ext uri="{FF2B5EF4-FFF2-40B4-BE49-F238E27FC236}">
                <a16:creationId xmlns:a16="http://schemas.microsoft.com/office/drawing/2014/main" id="{007DA309-1F46-CB56-21F8-3CD387A7B9BF}"/>
              </a:ext>
            </a:extLst>
          </p:cNvPr>
          <p:cNvGrpSpPr/>
          <p:nvPr/>
        </p:nvGrpSpPr>
        <p:grpSpPr>
          <a:xfrm>
            <a:off x="835947" y="1540928"/>
            <a:ext cx="10503161" cy="2543975"/>
            <a:chOff x="835947" y="1137681"/>
            <a:chExt cx="10503161" cy="2798372"/>
          </a:xfrm>
        </p:grpSpPr>
        <p:sp>
          <p:nvSpPr>
            <p:cNvPr id="7" name="Rectangle: Rounded Corners 6">
              <a:extLst>
                <a:ext uri="{FF2B5EF4-FFF2-40B4-BE49-F238E27FC236}">
                  <a16:creationId xmlns:a16="http://schemas.microsoft.com/office/drawing/2014/main" id="{5F52CDF9-F67D-745F-9F1D-696D78C1251C}"/>
                </a:ext>
              </a:extLst>
            </p:cNvPr>
            <p:cNvSpPr/>
            <p:nvPr/>
          </p:nvSpPr>
          <p:spPr>
            <a:xfrm>
              <a:off x="835947" y="1137681"/>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8" name="Rectangle: Rounded Corners 7">
              <a:extLst>
                <a:ext uri="{FF2B5EF4-FFF2-40B4-BE49-F238E27FC236}">
                  <a16:creationId xmlns:a16="http://schemas.microsoft.com/office/drawing/2014/main" id="{0882B12B-78D9-186F-DE6B-9C905CBC2A8E}"/>
                </a:ext>
              </a:extLst>
            </p:cNvPr>
            <p:cNvSpPr/>
            <p:nvPr/>
          </p:nvSpPr>
          <p:spPr>
            <a:xfrm>
              <a:off x="2975030" y="1167472"/>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9" name="Rectangle: Rounded Corners 8">
              <a:extLst>
                <a:ext uri="{FF2B5EF4-FFF2-40B4-BE49-F238E27FC236}">
                  <a16:creationId xmlns:a16="http://schemas.microsoft.com/office/drawing/2014/main" id="{670B3817-6481-63AA-E805-CC62ECB0E9DA}"/>
                </a:ext>
              </a:extLst>
            </p:cNvPr>
            <p:cNvSpPr/>
            <p:nvPr/>
          </p:nvSpPr>
          <p:spPr>
            <a:xfrm>
              <a:off x="5114113" y="1197263"/>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0" name="Rectangle: Rounded Corners 9">
              <a:extLst>
                <a:ext uri="{FF2B5EF4-FFF2-40B4-BE49-F238E27FC236}">
                  <a16:creationId xmlns:a16="http://schemas.microsoft.com/office/drawing/2014/main" id="{FE9FE17B-732C-B7EA-2147-2719C586B738}"/>
                </a:ext>
              </a:extLst>
            </p:cNvPr>
            <p:cNvSpPr/>
            <p:nvPr/>
          </p:nvSpPr>
          <p:spPr>
            <a:xfrm>
              <a:off x="7253196" y="1227054"/>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1" name="Rectangle: Rounded Corners 10">
              <a:extLst>
                <a:ext uri="{FF2B5EF4-FFF2-40B4-BE49-F238E27FC236}">
                  <a16:creationId xmlns:a16="http://schemas.microsoft.com/office/drawing/2014/main" id="{23B783CA-5391-2DD2-9439-12B1CEF0685F}"/>
                </a:ext>
              </a:extLst>
            </p:cNvPr>
            <p:cNvSpPr/>
            <p:nvPr/>
          </p:nvSpPr>
          <p:spPr>
            <a:xfrm>
              <a:off x="9392279" y="1256845"/>
              <a:ext cx="1946829" cy="2679208"/>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13" name="TextBox 12">
              <a:extLst>
                <a:ext uri="{FF2B5EF4-FFF2-40B4-BE49-F238E27FC236}">
                  <a16:creationId xmlns:a16="http://schemas.microsoft.com/office/drawing/2014/main" id="{1D92A2B9-E7CE-239E-945C-F46BA355D786}"/>
                </a:ext>
              </a:extLst>
            </p:cNvPr>
            <p:cNvSpPr txBox="1"/>
            <p:nvPr/>
          </p:nvSpPr>
          <p:spPr>
            <a:xfrm>
              <a:off x="856312" y="1352830"/>
              <a:ext cx="1930134" cy="1929758"/>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1</a:t>
              </a:r>
            </a:p>
            <a:p>
              <a:pPr algn="ctr">
                <a:buNone/>
              </a:pPr>
              <a:endParaRPr lang="en-US" sz="1200" b="1" i="0" cap="all" dirty="0">
                <a:solidFill>
                  <a:srgbClr val="6B7280"/>
                </a:solidFill>
                <a:effectLst/>
                <a:latin typeface="Tw Cen MT" panose="020B0602020104020603" pitchFamily="34" charset="0"/>
              </a:endParaRPr>
            </a:p>
            <a:p>
              <a:pPr algn="ctr"/>
              <a:r>
                <a:rPr lang="en-US" sz="1200" b="1" dirty="0">
                  <a:latin typeface="Tw Cen MT" panose="020B0602020104020603" pitchFamily="34" charset="0"/>
                </a:rPr>
                <a:t>Needs Identification</a:t>
              </a:r>
              <a:endParaRPr lang="en-US" sz="1200" dirty="0">
                <a:latin typeface="Tw Cen MT" panose="020B0602020104020603" pitchFamily="34" charset="0"/>
              </a:endParaRPr>
            </a:p>
            <a:p>
              <a:pPr marL="171450" indent="-171450" algn="just">
                <a:buFont typeface="Arial" panose="020B0604020202020204" pitchFamily="34" charset="0"/>
                <a:buChar char="•"/>
              </a:pPr>
              <a:r>
                <a:rPr lang="en-US" sz="1200" dirty="0">
                  <a:latin typeface="Tw Cen MT" panose="020B0602020104020603" pitchFamily="34" charset="0"/>
                </a:rPr>
                <a:t>Departments and PHCs request items (commodities, equipment, works).</a:t>
              </a:r>
            </a:p>
            <a:p>
              <a:pPr marL="171450" indent="-171450">
                <a:buFont typeface="Arial" panose="020B0604020202020204" pitchFamily="34" charset="0"/>
                <a:buChar char="•"/>
              </a:pPr>
              <a:r>
                <a:rPr lang="en-US" sz="1200" dirty="0">
                  <a:latin typeface="Tw Cen MT" panose="020B0602020104020603" pitchFamily="34" charset="0"/>
                </a:rPr>
                <a:t>Consolidated at LSPHCDB against budget lines.</a:t>
              </a:r>
            </a:p>
          </p:txBody>
        </p:sp>
        <p:sp>
          <p:nvSpPr>
            <p:cNvPr id="14" name="TextBox 13">
              <a:extLst>
                <a:ext uri="{FF2B5EF4-FFF2-40B4-BE49-F238E27FC236}">
                  <a16:creationId xmlns:a16="http://schemas.microsoft.com/office/drawing/2014/main" id="{F35009BE-0E0B-41A9-04B4-014757D1BF30}"/>
                </a:ext>
              </a:extLst>
            </p:cNvPr>
            <p:cNvSpPr txBox="1"/>
            <p:nvPr/>
          </p:nvSpPr>
          <p:spPr>
            <a:xfrm>
              <a:off x="2991975" y="1393057"/>
              <a:ext cx="1929884" cy="2336023"/>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2</a:t>
              </a:r>
            </a:p>
            <a:p>
              <a:pPr algn="ctr"/>
              <a:endParaRPr lang="en-US" sz="1200" b="1" cap="all" dirty="0">
                <a:solidFill>
                  <a:srgbClr val="6B7280"/>
                </a:solidFill>
                <a:latin typeface="Tw Cen MT" panose="020B0602020104020603" pitchFamily="34" charset="0"/>
              </a:endParaRPr>
            </a:p>
            <a:p>
              <a:pPr algn="ctr"/>
              <a:r>
                <a:rPr lang="en-US" sz="1200" b="1" i="0" dirty="0">
                  <a:solidFill>
                    <a:srgbClr val="111827"/>
                  </a:solidFill>
                  <a:effectLst/>
                  <a:latin typeface="Tw Cen MT" panose="020B0602020104020603" pitchFamily="34" charset="0"/>
                </a:rPr>
                <a:t>Use of Pre-Approved Vendor List </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Lagos operates a system of pre-qualified vendors, approved by the State Procurement Agency.</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Requests are matched to this vendor pool for efficiency.</a:t>
              </a:r>
              <a:endParaRPr lang="en-US" sz="1200" i="0" dirty="0">
                <a:solidFill>
                  <a:srgbClr val="4B5563"/>
                </a:solidFill>
                <a:effectLst/>
                <a:latin typeface="Tw Cen MT" panose="020B0602020104020603" pitchFamily="34" charset="0"/>
              </a:endParaRPr>
            </a:p>
          </p:txBody>
        </p:sp>
        <p:sp>
          <p:nvSpPr>
            <p:cNvPr id="16" name="TextBox 15">
              <a:extLst>
                <a:ext uri="{FF2B5EF4-FFF2-40B4-BE49-F238E27FC236}">
                  <a16:creationId xmlns:a16="http://schemas.microsoft.com/office/drawing/2014/main" id="{74D57FB2-5E07-0642-A48B-5B07689C5DCC}"/>
                </a:ext>
              </a:extLst>
            </p:cNvPr>
            <p:cNvSpPr txBox="1"/>
            <p:nvPr/>
          </p:nvSpPr>
          <p:spPr>
            <a:xfrm>
              <a:off x="7211914" y="1362887"/>
              <a:ext cx="1930134" cy="2408883"/>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4</a:t>
              </a:r>
            </a:p>
            <a:p>
              <a:pPr algn="ctr">
                <a:buNone/>
              </a:pPr>
              <a:endParaRPr lang="en-US" sz="1200" b="1" i="0" cap="all" dirty="0">
                <a:solidFill>
                  <a:srgbClr val="6B7280"/>
                </a:solidFill>
                <a:effectLst/>
                <a:latin typeface="Tw Cen MT" panose="020B0602020104020603" pitchFamily="34" charset="0"/>
              </a:endParaRPr>
            </a:p>
            <a:p>
              <a:pPr algn="ctr"/>
              <a:r>
                <a:rPr lang="en-US" sz="1200" b="1" i="0" dirty="0">
                  <a:solidFill>
                    <a:srgbClr val="111827"/>
                  </a:solidFill>
                  <a:effectLst/>
                  <a:latin typeface="Tw Cen MT" panose="020B0602020104020603" pitchFamily="34" charset="0"/>
                </a:rPr>
                <a:t>Vendor Engagement &amp; Supply</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Vendors supply goods/services based on LPO/PO.</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PHCs usually receive commodities directly instead of cash transfers.</a:t>
              </a:r>
              <a:endParaRPr lang="en-US" sz="1200" i="0" dirty="0">
                <a:solidFill>
                  <a:srgbClr val="4B5563"/>
                </a:solidFill>
                <a:effectLst/>
                <a:latin typeface="Tw Cen MT" panose="020B0602020104020603" pitchFamily="34" charset="0"/>
              </a:endParaRPr>
            </a:p>
          </p:txBody>
        </p:sp>
        <p:sp>
          <p:nvSpPr>
            <p:cNvPr id="17" name="TextBox 16">
              <a:extLst>
                <a:ext uri="{FF2B5EF4-FFF2-40B4-BE49-F238E27FC236}">
                  <a16:creationId xmlns:a16="http://schemas.microsoft.com/office/drawing/2014/main" id="{9DBF2788-629B-E49A-DB77-CFE0CA5D4367}"/>
                </a:ext>
              </a:extLst>
            </p:cNvPr>
            <p:cNvSpPr txBox="1"/>
            <p:nvPr/>
          </p:nvSpPr>
          <p:spPr>
            <a:xfrm>
              <a:off x="9418479" y="1379966"/>
              <a:ext cx="1917210" cy="1938992"/>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5</a:t>
              </a:r>
            </a:p>
            <a:p>
              <a:pPr algn="ctr">
                <a:buNone/>
              </a:pPr>
              <a:endParaRPr lang="en-US" sz="1200" b="1" i="0" cap="all" dirty="0">
                <a:solidFill>
                  <a:srgbClr val="6B7280"/>
                </a:solidFill>
                <a:effectLst/>
                <a:latin typeface="Tw Cen MT" panose="020B0602020104020603" pitchFamily="34" charset="0"/>
              </a:endParaRPr>
            </a:p>
            <a:p>
              <a:r>
                <a:rPr lang="en-US" sz="1200" b="1" dirty="0"/>
                <a:t>Verification &amp; Payment</a:t>
              </a:r>
              <a:endParaRPr lang="en-US" sz="1200" dirty="0"/>
            </a:p>
            <a:p>
              <a:pPr marL="171450" indent="-171450">
                <a:buFont typeface="Arial" panose="020B0604020202020204" pitchFamily="34" charset="0"/>
                <a:buChar char="•"/>
              </a:pPr>
              <a:r>
                <a:rPr lang="en-US" sz="1200" dirty="0"/>
                <a:t>LSPHCDB verifies delivery through store records or facility confirmation.</a:t>
              </a:r>
            </a:p>
            <a:p>
              <a:pPr marL="171450" indent="-171450">
                <a:buFont typeface="Arial" panose="020B0604020202020204" pitchFamily="34" charset="0"/>
                <a:buChar char="•"/>
              </a:pPr>
              <a:r>
                <a:rPr lang="en-US" sz="1200" dirty="0"/>
                <a:t>Vendors submit invoices → payments processed via Treasury.</a:t>
              </a:r>
            </a:p>
          </p:txBody>
        </p:sp>
        <p:sp>
          <p:nvSpPr>
            <p:cNvPr id="15" name="TextBox 14">
              <a:extLst>
                <a:ext uri="{FF2B5EF4-FFF2-40B4-BE49-F238E27FC236}">
                  <a16:creationId xmlns:a16="http://schemas.microsoft.com/office/drawing/2014/main" id="{B7301F19-3EFF-494E-4C14-28617C929A75}"/>
                </a:ext>
              </a:extLst>
            </p:cNvPr>
            <p:cNvSpPr txBox="1"/>
            <p:nvPr/>
          </p:nvSpPr>
          <p:spPr>
            <a:xfrm>
              <a:off x="5045994" y="1327355"/>
              <a:ext cx="2014948" cy="2172301"/>
            </a:xfrm>
            <a:prstGeom prst="rect">
              <a:avLst/>
            </a:prstGeom>
            <a:noFill/>
          </p:spPr>
          <p:txBody>
            <a:bodyPr wrap="square">
              <a:spAutoFit/>
            </a:bodyPr>
            <a:lstStyle/>
            <a:p>
              <a:pPr algn="ctr">
                <a:buNone/>
              </a:pPr>
              <a:r>
                <a:rPr lang="en-US" sz="1200" b="1" i="0" cap="all" dirty="0">
                  <a:solidFill>
                    <a:srgbClr val="6B7280"/>
                  </a:solidFill>
                  <a:effectLst/>
                  <a:latin typeface="Tw Cen MT" panose="020B0602020104020603" pitchFamily="34" charset="0"/>
                </a:rPr>
                <a:t>Step 3</a:t>
              </a:r>
            </a:p>
            <a:p>
              <a:pPr algn="ctr">
                <a:buNone/>
              </a:pPr>
              <a:endParaRPr lang="en-US" sz="1200" b="1" i="0" cap="all" dirty="0">
                <a:solidFill>
                  <a:srgbClr val="6B7280"/>
                </a:solidFill>
                <a:effectLst/>
                <a:latin typeface="Tw Cen MT" panose="020B0602020104020603" pitchFamily="34" charset="0"/>
              </a:endParaRPr>
            </a:p>
            <a:p>
              <a:pPr algn="ctr">
                <a:buNone/>
              </a:pPr>
              <a:r>
                <a:rPr lang="en-US" sz="1200" b="1" i="0" dirty="0">
                  <a:solidFill>
                    <a:srgbClr val="111827"/>
                  </a:solidFill>
                  <a:effectLst/>
                  <a:latin typeface="Tw Cen MT" panose="020B0602020104020603" pitchFamily="34" charset="0"/>
                </a:rPr>
                <a:t>Approval &amp; Clearance</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DFA vets requests, ES/Board Chair signs, then forwarded to MoH (PS &amp; Commissioner).</a:t>
              </a:r>
            </a:p>
            <a:p>
              <a:pPr marL="171450" indent="-171450" algn="just">
                <a:buFont typeface="Arial" panose="020B0604020202020204" pitchFamily="34" charset="0"/>
                <a:buChar char="•"/>
              </a:pPr>
              <a:r>
                <a:rPr lang="en-US" sz="1200" i="0" dirty="0">
                  <a:solidFill>
                    <a:srgbClr val="111827"/>
                  </a:solidFill>
                  <a:effectLst/>
                  <a:latin typeface="Tw Cen MT" panose="020B0602020104020603" pitchFamily="34" charset="0"/>
                </a:rPr>
                <a:t>MoF/Treasury confirms cash availability before purchase orders are issued.</a:t>
              </a:r>
              <a:endParaRPr lang="en-US" sz="1200" i="0" dirty="0">
                <a:solidFill>
                  <a:srgbClr val="4B5563"/>
                </a:solidFill>
                <a:effectLst/>
                <a:latin typeface="Tw Cen MT" panose="020B0602020104020603" pitchFamily="34" charset="0"/>
              </a:endParaRPr>
            </a:p>
          </p:txBody>
        </p:sp>
      </p:grpSp>
      <p:sp>
        <p:nvSpPr>
          <p:cNvPr id="36" name="TextBox 35">
            <a:extLst>
              <a:ext uri="{FF2B5EF4-FFF2-40B4-BE49-F238E27FC236}">
                <a16:creationId xmlns:a16="http://schemas.microsoft.com/office/drawing/2014/main" id="{87640FA5-1F27-D907-9949-593229F504B7}"/>
              </a:ext>
            </a:extLst>
          </p:cNvPr>
          <p:cNvSpPr txBox="1"/>
          <p:nvPr/>
        </p:nvSpPr>
        <p:spPr>
          <a:xfrm>
            <a:off x="2272331" y="4380977"/>
            <a:ext cx="8486122" cy="646331"/>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w Cen MT" panose="020B0602020104020603" pitchFamily="34" charset="0"/>
              </a:rPr>
              <a:t>Even with pre-approved vendors, cash-backing and approvals still cause long waits.</a:t>
            </a:r>
          </a:p>
          <a:p>
            <a:pPr marL="171450" indent="-171450" algn="just">
              <a:buFont typeface="Arial" panose="020B0604020202020204" pitchFamily="34" charset="0"/>
              <a:buChar char="•"/>
            </a:pPr>
            <a:r>
              <a:rPr lang="en-US" sz="1200" dirty="0">
                <a:latin typeface="Tw Cen MT" panose="020B0602020104020603" pitchFamily="34" charset="0"/>
              </a:rPr>
              <a:t>Limited facility input: PHCs rarely procure directly; needs may be under- or mis-supplied.</a:t>
            </a:r>
          </a:p>
          <a:p>
            <a:pPr marL="171450" indent="-171450" algn="just">
              <a:buFont typeface="Arial" panose="020B0604020202020204" pitchFamily="34" charset="0"/>
              <a:buChar char="•"/>
            </a:pPr>
            <a:r>
              <a:rPr lang="en-US" sz="1200" dirty="0">
                <a:latin typeface="Tw Cen MT" panose="020B0602020104020603" pitchFamily="34" charset="0"/>
              </a:rPr>
              <a:t>Some vendors delay delivery due to bureaucracy or cash-flow bottlenecks.</a:t>
            </a:r>
          </a:p>
        </p:txBody>
      </p:sp>
      <p:sp>
        <p:nvSpPr>
          <p:cNvPr id="38" name="Rectangle 2">
            <a:extLst>
              <a:ext uri="{FF2B5EF4-FFF2-40B4-BE49-F238E27FC236}">
                <a16:creationId xmlns:a16="http://schemas.microsoft.com/office/drawing/2014/main" id="{8CFD8914-E8A8-F2EF-A992-016D837A31DD}"/>
              </a:ext>
            </a:extLst>
          </p:cNvPr>
          <p:cNvSpPr>
            <a:spLocks noChangeArrowheads="1"/>
          </p:cNvSpPr>
          <p:nvPr/>
        </p:nvSpPr>
        <p:spPr bwMode="auto">
          <a:xfrm>
            <a:off x="856463" y="1043347"/>
            <a:ext cx="10696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b="0" i="0" u="none" strike="noStrike" cap="none" normalizeH="0" baseline="0" dirty="0">
                <a:ln>
                  <a:noFill/>
                </a:ln>
                <a:solidFill>
                  <a:schemeClr val="tx1"/>
                </a:solidFill>
                <a:effectLst/>
                <a:latin typeface="Tw Cen MT" panose="020B0602020104020603" pitchFamily="34" charset="0"/>
              </a:rPr>
              <a:t>Procurement guided by </a:t>
            </a:r>
            <a:r>
              <a:rPr kumimoji="0" lang="en-NG" altLang="en-NG" b="1" i="0" u="none" strike="noStrike" cap="none" normalizeH="0" baseline="0" dirty="0">
                <a:ln>
                  <a:noFill/>
                </a:ln>
                <a:solidFill>
                  <a:schemeClr val="tx1"/>
                </a:solidFill>
                <a:effectLst/>
                <a:latin typeface="Tw Cen MT" panose="020B0602020104020603" pitchFamily="34" charset="0"/>
              </a:rPr>
              <a:t>state laws, SOPs, and standardized price lists</a:t>
            </a:r>
            <a:r>
              <a:rPr kumimoji="0" lang="en-NG" altLang="en-NG" b="0" i="0" u="none" strike="noStrike" cap="none" normalizeH="0" baseline="0" dirty="0">
                <a:ln>
                  <a:noFill/>
                </a:ln>
                <a:solidFill>
                  <a:schemeClr val="tx1"/>
                </a:solidFill>
                <a:effectLst/>
                <a:latin typeface="Tw Cen MT" panose="020B0602020104020603" pitchFamily="34" charset="0"/>
              </a:rPr>
              <a:t> (reviewed quarterly).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G" altLang="en-NG" b="0" i="0" u="none" strike="noStrike" cap="none" normalizeH="0" baseline="0" dirty="0">
              <a:ln>
                <a:noFill/>
              </a:ln>
              <a:solidFill>
                <a:schemeClr val="tx1"/>
              </a:solidFill>
              <a:effectLst/>
              <a:latin typeface="Tw Cen MT" panose="020B0602020104020603" pitchFamily="34" charset="0"/>
            </a:endParaRPr>
          </a:p>
        </p:txBody>
      </p:sp>
    </p:spTree>
    <p:extLst>
      <p:ext uri="{BB962C8B-B14F-4D97-AF65-F5344CB8AC3E}">
        <p14:creationId xmlns:p14="http://schemas.microsoft.com/office/powerpoint/2010/main" val="3315446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9B50-B75A-49FE-068B-7E8AFFFEA9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4E4CC1-54AB-F0EE-CAE1-5AA198C42514}"/>
              </a:ext>
            </a:extLst>
          </p:cNvPr>
          <p:cNvSpPr>
            <a:spLocks noGrp="1"/>
          </p:cNvSpPr>
          <p:nvPr>
            <p:ph type="sldNum" sz="quarter" idx="12"/>
          </p:nvPr>
        </p:nvSpPr>
        <p:spPr/>
        <p:txBody>
          <a:bodyPr/>
          <a:lstStyle/>
          <a:p>
            <a:fld id="{CCE62696-93B5-409F-9ECD-C6D4BBB67C04}" type="slidenum">
              <a:rPr lang="en-NG" smtClean="0"/>
              <a:t>18</a:t>
            </a:fld>
            <a:endParaRPr lang="en-NG"/>
          </a:p>
        </p:txBody>
      </p:sp>
      <p:sp>
        <p:nvSpPr>
          <p:cNvPr id="5" name="Freeform 20">
            <a:extLst>
              <a:ext uri="{FF2B5EF4-FFF2-40B4-BE49-F238E27FC236}">
                <a16:creationId xmlns:a16="http://schemas.microsoft.com/office/drawing/2014/main" id="{30D2314D-A5FA-429C-5441-476850FE9AD2}"/>
              </a:ext>
            </a:extLst>
          </p:cNvPr>
          <p:cNvSpPr>
            <a:spLocks/>
          </p:cNvSpPr>
          <p:nvPr/>
        </p:nvSpPr>
        <p:spPr bwMode="auto">
          <a:xfrm>
            <a:off x="1266110" y="3522663"/>
            <a:ext cx="4640263" cy="2716212"/>
          </a:xfrm>
          <a:custGeom>
            <a:avLst/>
            <a:gdLst/>
            <a:ahLst/>
            <a:cxnLst>
              <a:cxn ang="0">
                <a:pos x="4947" y="1122"/>
              </a:cxn>
              <a:cxn ang="0">
                <a:pos x="5230" y="0"/>
              </a:cxn>
              <a:cxn ang="0">
                <a:pos x="0" y="422"/>
              </a:cxn>
              <a:cxn ang="0">
                <a:pos x="0" y="4242"/>
              </a:cxn>
              <a:cxn ang="0">
                <a:pos x="6865" y="4242"/>
              </a:cxn>
              <a:cxn ang="0">
                <a:pos x="7245" y="3482"/>
              </a:cxn>
              <a:cxn ang="0">
                <a:pos x="4947" y="1122"/>
              </a:cxn>
            </a:cxnLst>
            <a:rect l="0" t="0" r="r" b="b"/>
            <a:pathLst>
              <a:path w="7245" h="4242">
                <a:moveTo>
                  <a:pt x="4947" y="1122"/>
                </a:moveTo>
                <a:cubicBezTo>
                  <a:pt x="4947" y="716"/>
                  <a:pt x="5049" y="334"/>
                  <a:pt x="5230" y="0"/>
                </a:cubicBezTo>
                <a:cubicBezTo>
                  <a:pt x="0" y="422"/>
                  <a:pt x="0" y="422"/>
                  <a:pt x="0" y="422"/>
                </a:cubicBezTo>
                <a:cubicBezTo>
                  <a:pt x="0" y="4242"/>
                  <a:pt x="0" y="4242"/>
                  <a:pt x="0" y="4242"/>
                </a:cubicBezTo>
                <a:cubicBezTo>
                  <a:pt x="6865" y="4242"/>
                  <a:pt x="6865" y="4242"/>
                  <a:pt x="6865" y="4242"/>
                </a:cubicBezTo>
                <a:cubicBezTo>
                  <a:pt x="7245" y="3482"/>
                  <a:pt x="7245" y="3482"/>
                  <a:pt x="7245" y="3482"/>
                </a:cubicBezTo>
                <a:cubicBezTo>
                  <a:pt x="5970" y="3449"/>
                  <a:pt x="4947" y="2405"/>
                  <a:pt x="4947" y="1122"/>
                </a:cubicBezTo>
                <a:close/>
              </a:path>
            </a:pathLst>
          </a:custGeom>
          <a:gradFill flip="none" rotWithShape="1">
            <a:gsLst>
              <a:gs pos="0">
                <a:srgbClr val="E9E7DB"/>
              </a:gs>
              <a:gs pos="100000">
                <a:schemeClr val="bg1"/>
              </a:gs>
            </a:gsLst>
            <a:lin ang="8100000" scaled="1"/>
            <a:tileRect/>
          </a:gra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21">
            <a:extLst>
              <a:ext uri="{FF2B5EF4-FFF2-40B4-BE49-F238E27FC236}">
                <a16:creationId xmlns:a16="http://schemas.microsoft.com/office/drawing/2014/main" id="{453AA88B-C869-D286-ECE6-A05A3F2AD8AB}"/>
              </a:ext>
            </a:extLst>
          </p:cNvPr>
          <p:cNvSpPr>
            <a:spLocks/>
          </p:cNvSpPr>
          <p:nvPr/>
        </p:nvSpPr>
        <p:spPr bwMode="auto">
          <a:xfrm>
            <a:off x="3533060" y="1198563"/>
            <a:ext cx="4827588" cy="2249487"/>
          </a:xfrm>
          <a:custGeom>
            <a:avLst/>
            <a:gdLst/>
            <a:ahLst/>
            <a:cxnLst>
              <a:cxn ang="0">
                <a:pos x="3770" y="2390"/>
              </a:cxn>
              <a:cxn ang="0">
                <a:pos x="5781" y="3513"/>
              </a:cxn>
              <a:cxn ang="0">
                <a:pos x="7540" y="1"/>
              </a:cxn>
              <a:cxn ang="0">
                <a:pos x="7540" y="0"/>
              </a:cxn>
              <a:cxn ang="0">
                <a:pos x="0" y="0"/>
              </a:cxn>
              <a:cxn ang="0">
                <a:pos x="1759" y="3513"/>
              </a:cxn>
              <a:cxn ang="0">
                <a:pos x="3770" y="2390"/>
              </a:cxn>
            </a:cxnLst>
            <a:rect l="0" t="0" r="r" b="b"/>
            <a:pathLst>
              <a:path w="7540" h="3513">
                <a:moveTo>
                  <a:pt x="3770" y="2390"/>
                </a:moveTo>
                <a:cubicBezTo>
                  <a:pt x="4620" y="2390"/>
                  <a:pt x="5365" y="2839"/>
                  <a:pt x="5781" y="3513"/>
                </a:cubicBezTo>
                <a:cubicBezTo>
                  <a:pt x="7540" y="1"/>
                  <a:pt x="7540" y="1"/>
                  <a:pt x="7540" y="1"/>
                </a:cubicBezTo>
                <a:cubicBezTo>
                  <a:pt x="7540" y="0"/>
                  <a:pt x="7540" y="0"/>
                  <a:pt x="7540" y="0"/>
                </a:cubicBezTo>
                <a:cubicBezTo>
                  <a:pt x="0" y="0"/>
                  <a:pt x="0" y="0"/>
                  <a:pt x="0" y="0"/>
                </a:cubicBezTo>
                <a:cubicBezTo>
                  <a:pt x="1759" y="3513"/>
                  <a:pt x="1759" y="3513"/>
                  <a:pt x="1759" y="3513"/>
                </a:cubicBezTo>
                <a:cubicBezTo>
                  <a:pt x="2175" y="2839"/>
                  <a:pt x="2920" y="2390"/>
                  <a:pt x="3770" y="2390"/>
                </a:cubicBezTo>
                <a:close/>
              </a:path>
            </a:pathLst>
          </a:custGeom>
          <a:gradFill flip="none" rotWithShape="1">
            <a:gsLst>
              <a:gs pos="0">
                <a:srgbClr val="BFDEE4"/>
              </a:gs>
              <a:gs pos="100000">
                <a:schemeClr val="bg1"/>
              </a:gs>
            </a:gsLst>
            <a:lin ang="16200000" scaled="1"/>
            <a:tileRect/>
          </a:gra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22">
            <a:extLst>
              <a:ext uri="{FF2B5EF4-FFF2-40B4-BE49-F238E27FC236}">
                <a16:creationId xmlns:a16="http://schemas.microsoft.com/office/drawing/2014/main" id="{C2C12F91-BA31-F02A-CB1A-39628EF33391}"/>
              </a:ext>
            </a:extLst>
          </p:cNvPr>
          <p:cNvSpPr>
            <a:spLocks/>
          </p:cNvSpPr>
          <p:nvPr/>
        </p:nvSpPr>
        <p:spPr bwMode="auto">
          <a:xfrm>
            <a:off x="5985748" y="3522663"/>
            <a:ext cx="4640263" cy="2716212"/>
          </a:xfrm>
          <a:custGeom>
            <a:avLst/>
            <a:gdLst/>
            <a:ahLst/>
            <a:cxnLst>
              <a:cxn ang="0">
                <a:pos x="2016" y="0"/>
              </a:cxn>
              <a:cxn ang="0">
                <a:pos x="2299" y="1122"/>
              </a:cxn>
              <a:cxn ang="0">
                <a:pos x="0" y="3482"/>
              </a:cxn>
              <a:cxn ang="0">
                <a:pos x="381" y="4242"/>
              </a:cxn>
              <a:cxn ang="0">
                <a:pos x="7246" y="4242"/>
              </a:cxn>
              <a:cxn ang="0">
                <a:pos x="7246" y="422"/>
              </a:cxn>
              <a:cxn ang="0">
                <a:pos x="2016" y="0"/>
              </a:cxn>
            </a:cxnLst>
            <a:rect l="0" t="0" r="r" b="b"/>
            <a:pathLst>
              <a:path w="7246" h="4242">
                <a:moveTo>
                  <a:pt x="2016" y="0"/>
                </a:moveTo>
                <a:cubicBezTo>
                  <a:pt x="2196" y="334"/>
                  <a:pt x="2299" y="716"/>
                  <a:pt x="2299" y="1122"/>
                </a:cubicBezTo>
                <a:cubicBezTo>
                  <a:pt x="2299" y="2405"/>
                  <a:pt x="1275" y="3449"/>
                  <a:pt x="0" y="3482"/>
                </a:cubicBezTo>
                <a:cubicBezTo>
                  <a:pt x="381" y="4242"/>
                  <a:pt x="381" y="4242"/>
                  <a:pt x="381" y="4242"/>
                </a:cubicBezTo>
                <a:cubicBezTo>
                  <a:pt x="7246" y="4242"/>
                  <a:pt x="7246" y="4242"/>
                  <a:pt x="7246" y="4242"/>
                </a:cubicBezTo>
                <a:cubicBezTo>
                  <a:pt x="7246" y="422"/>
                  <a:pt x="7246" y="422"/>
                  <a:pt x="7246" y="422"/>
                </a:cubicBezTo>
                <a:lnTo>
                  <a:pt x="2016" y="0"/>
                </a:lnTo>
                <a:close/>
              </a:path>
            </a:pathLst>
          </a:custGeom>
          <a:solidFill>
            <a:schemeClr val="accent6">
              <a:lumMod val="20000"/>
              <a:lumOff val="80000"/>
            </a:schemeClr>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23">
            <a:extLst>
              <a:ext uri="{FF2B5EF4-FFF2-40B4-BE49-F238E27FC236}">
                <a16:creationId xmlns:a16="http://schemas.microsoft.com/office/drawing/2014/main" id="{AAAAB7E0-A221-426F-0A08-21156B650B80}"/>
              </a:ext>
            </a:extLst>
          </p:cNvPr>
          <p:cNvSpPr>
            <a:spLocks/>
          </p:cNvSpPr>
          <p:nvPr/>
        </p:nvSpPr>
        <p:spPr bwMode="auto">
          <a:xfrm>
            <a:off x="5982573" y="3521075"/>
            <a:ext cx="1476375" cy="2230437"/>
          </a:xfrm>
          <a:custGeom>
            <a:avLst/>
            <a:gdLst/>
            <a:ahLst/>
            <a:cxnLst>
              <a:cxn ang="0">
                <a:pos x="0" y="1156"/>
              </a:cxn>
              <a:cxn ang="0">
                <a:pos x="0" y="3471"/>
              </a:cxn>
              <a:cxn ang="0">
                <a:pos x="6" y="3484"/>
              </a:cxn>
              <a:cxn ang="0">
                <a:pos x="2305" y="1123"/>
              </a:cxn>
              <a:cxn ang="0">
                <a:pos x="2022" y="1"/>
              </a:cxn>
              <a:cxn ang="0">
                <a:pos x="2002" y="0"/>
              </a:cxn>
              <a:cxn ang="0">
                <a:pos x="0" y="1156"/>
              </a:cxn>
            </a:cxnLst>
            <a:rect l="0" t="0" r="r" b="b"/>
            <a:pathLst>
              <a:path w="2305" h="3484">
                <a:moveTo>
                  <a:pt x="0" y="1156"/>
                </a:moveTo>
                <a:cubicBezTo>
                  <a:pt x="0" y="3471"/>
                  <a:pt x="0" y="3471"/>
                  <a:pt x="0" y="3471"/>
                </a:cubicBezTo>
                <a:cubicBezTo>
                  <a:pt x="6" y="3484"/>
                  <a:pt x="6" y="3484"/>
                  <a:pt x="6" y="3484"/>
                </a:cubicBezTo>
                <a:cubicBezTo>
                  <a:pt x="1281" y="3451"/>
                  <a:pt x="2305" y="2406"/>
                  <a:pt x="2305" y="1123"/>
                </a:cubicBezTo>
                <a:cubicBezTo>
                  <a:pt x="2305" y="717"/>
                  <a:pt x="2202" y="335"/>
                  <a:pt x="2022" y="1"/>
                </a:cubicBezTo>
                <a:cubicBezTo>
                  <a:pt x="2002" y="0"/>
                  <a:pt x="2002" y="0"/>
                  <a:pt x="2002" y="0"/>
                </a:cubicBezTo>
                <a:lnTo>
                  <a:pt x="0" y="1156"/>
                </a:lnTo>
                <a:close/>
              </a:path>
            </a:pathLst>
          </a:custGeom>
          <a:solidFill>
            <a:schemeClr val="accent6">
              <a:lumMod val="50000"/>
            </a:schemeClr>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24">
            <a:extLst>
              <a:ext uri="{FF2B5EF4-FFF2-40B4-BE49-F238E27FC236}">
                <a16:creationId xmlns:a16="http://schemas.microsoft.com/office/drawing/2014/main" id="{1B51C578-8C59-823D-2357-31953F80AA16}"/>
              </a:ext>
            </a:extLst>
          </p:cNvPr>
          <p:cNvSpPr>
            <a:spLocks/>
          </p:cNvSpPr>
          <p:nvPr/>
        </p:nvSpPr>
        <p:spPr bwMode="auto">
          <a:xfrm>
            <a:off x="4658598" y="2728913"/>
            <a:ext cx="2576513" cy="1470025"/>
          </a:xfrm>
          <a:custGeom>
            <a:avLst/>
            <a:gdLst/>
            <a:ahLst/>
            <a:cxnLst>
              <a:cxn ang="0">
                <a:pos x="2011" y="2296"/>
              </a:cxn>
              <a:cxn ang="0">
                <a:pos x="4013" y="1140"/>
              </a:cxn>
              <a:cxn ang="0">
                <a:pos x="4022" y="1123"/>
              </a:cxn>
              <a:cxn ang="0">
                <a:pos x="2011" y="0"/>
              </a:cxn>
              <a:cxn ang="0">
                <a:pos x="0" y="1123"/>
              </a:cxn>
              <a:cxn ang="0">
                <a:pos x="8" y="1140"/>
              </a:cxn>
              <a:cxn ang="0">
                <a:pos x="2011" y="2296"/>
              </a:cxn>
            </a:cxnLst>
            <a:rect l="0" t="0" r="r" b="b"/>
            <a:pathLst>
              <a:path w="4022" h="2296">
                <a:moveTo>
                  <a:pt x="2011" y="2296"/>
                </a:moveTo>
                <a:cubicBezTo>
                  <a:pt x="4013" y="1140"/>
                  <a:pt x="4013" y="1140"/>
                  <a:pt x="4013" y="1140"/>
                </a:cubicBezTo>
                <a:cubicBezTo>
                  <a:pt x="4022" y="1123"/>
                  <a:pt x="4022" y="1123"/>
                  <a:pt x="4022" y="1123"/>
                </a:cubicBezTo>
                <a:cubicBezTo>
                  <a:pt x="3606" y="449"/>
                  <a:pt x="2861" y="0"/>
                  <a:pt x="2011" y="0"/>
                </a:cubicBezTo>
                <a:cubicBezTo>
                  <a:pt x="1161" y="0"/>
                  <a:pt x="416" y="449"/>
                  <a:pt x="0" y="1123"/>
                </a:cubicBezTo>
                <a:cubicBezTo>
                  <a:pt x="8" y="1140"/>
                  <a:pt x="8" y="1140"/>
                  <a:pt x="8" y="1140"/>
                </a:cubicBezTo>
                <a:lnTo>
                  <a:pt x="2011" y="2296"/>
                </a:lnTo>
                <a:close/>
              </a:path>
            </a:pathLst>
          </a:custGeom>
          <a:solidFill>
            <a:srgbClr val="80BEC9"/>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25">
            <a:extLst>
              <a:ext uri="{FF2B5EF4-FFF2-40B4-BE49-F238E27FC236}">
                <a16:creationId xmlns:a16="http://schemas.microsoft.com/office/drawing/2014/main" id="{6F80EF76-953A-1290-E85B-0C2423926317}"/>
              </a:ext>
            </a:extLst>
          </p:cNvPr>
          <p:cNvSpPr>
            <a:spLocks/>
          </p:cNvSpPr>
          <p:nvPr/>
        </p:nvSpPr>
        <p:spPr bwMode="auto">
          <a:xfrm>
            <a:off x="4434760" y="3521075"/>
            <a:ext cx="1476375" cy="2230437"/>
          </a:xfrm>
          <a:custGeom>
            <a:avLst/>
            <a:gdLst/>
            <a:ahLst/>
            <a:cxnLst>
              <a:cxn ang="0">
                <a:pos x="2305" y="1156"/>
              </a:cxn>
              <a:cxn ang="0">
                <a:pos x="303" y="0"/>
              </a:cxn>
              <a:cxn ang="0">
                <a:pos x="283" y="1"/>
              </a:cxn>
              <a:cxn ang="0">
                <a:pos x="0" y="1123"/>
              </a:cxn>
              <a:cxn ang="0">
                <a:pos x="2298" y="3484"/>
              </a:cxn>
              <a:cxn ang="0">
                <a:pos x="2305" y="3471"/>
              </a:cxn>
              <a:cxn ang="0">
                <a:pos x="2305" y="1156"/>
              </a:cxn>
            </a:cxnLst>
            <a:rect l="0" t="0" r="r" b="b"/>
            <a:pathLst>
              <a:path w="2305" h="3484">
                <a:moveTo>
                  <a:pt x="2305" y="1156"/>
                </a:moveTo>
                <a:cubicBezTo>
                  <a:pt x="303" y="0"/>
                  <a:pt x="303" y="0"/>
                  <a:pt x="303" y="0"/>
                </a:cubicBezTo>
                <a:cubicBezTo>
                  <a:pt x="283" y="1"/>
                  <a:pt x="283" y="1"/>
                  <a:pt x="283" y="1"/>
                </a:cubicBezTo>
                <a:cubicBezTo>
                  <a:pt x="102" y="335"/>
                  <a:pt x="0" y="717"/>
                  <a:pt x="0" y="1123"/>
                </a:cubicBezTo>
                <a:cubicBezTo>
                  <a:pt x="0" y="2406"/>
                  <a:pt x="1023" y="3451"/>
                  <a:pt x="2298" y="3484"/>
                </a:cubicBezTo>
                <a:cubicBezTo>
                  <a:pt x="2305" y="3471"/>
                  <a:pt x="2305" y="3471"/>
                  <a:pt x="2305" y="3471"/>
                </a:cubicBezTo>
                <a:lnTo>
                  <a:pt x="2305" y="1156"/>
                </a:lnTo>
                <a:close/>
              </a:path>
            </a:pathLst>
          </a:custGeom>
          <a:solidFill>
            <a:srgbClr val="D3CFB8"/>
          </a:solidFill>
          <a:ln w="6350" cap="sq">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26">
            <a:extLst>
              <a:ext uri="{FF2B5EF4-FFF2-40B4-BE49-F238E27FC236}">
                <a16:creationId xmlns:a16="http://schemas.microsoft.com/office/drawing/2014/main" id="{85D85CF9-2F75-CEF0-CA8B-880AC431DF9C}"/>
              </a:ext>
            </a:extLst>
          </p:cNvPr>
          <p:cNvSpPr>
            <a:spLocks/>
          </p:cNvSpPr>
          <p:nvPr/>
        </p:nvSpPr>
        <p:spPr bwMode="auto">
          <a:xfrm>
            <a:off x="4795123" y="3695700"/>
            <a:ext cx="1116013" cy="1695450"/>
          </a:xfrm>
          <a:custGeom>
            <a:avLst/>
            <a:gdLst/>
            <a:ahLst/>
            <a:cxnLst>
              <a:cxn ang="0">
                <a:pos x="213" y="0"/>
              </a:cxn>
              <a:cxn ang="0">
                <a:pos x="0" y="851"/>
              </a:cxn>
              <a:cxn ang="0">
                <a:pos x="0" y="851"/>
              </a:cxn>
              <a:cxn ang="0">
                <a:pos x="1743" y="2649"/>
              </a:cxn>
              <a:cxn ang="0">
                <a:pos x="1743" y="884"/>
              </a:cxn>
              <a:cxn ang="0">
                <a:pos x="213" y="0"/>
              </a:cxn>
            </a:cxnLst>
            <a:rect l="0" t="0" r="r" b="b"/>
            <a:pathLst>
              <a:path w="1743" h="2649">
                <a:moveTo>
                  <a:pt x="213" y="0"/>
                </a:moveTo>
                <a:cubicBezTo>
                  <a:pt x="77" y="254"/>
                  <a:pt x="0" y="543"/>
                  <a:pt x="0" y="851"/>
                </a:cubicBezTo>
                <a:cubicBezTo>
                  <a:pt x="0" y="851"/>
                  <a:pt x="0" y="851"/>
                  <a:pt x="0" y="851"/>
                </a:cubicBezTo>
                <a:cubicBezTo>
                  <a:pt x="0" y="1826"/>
                  <a:pt x="775" y="2620"/>
                  <a:pt x="1743" y="2649"/>
                </a:cubicBezTo>
                <a:cubicBezTo>
                  <a:pt x="1743" y="884"/>
                  <a:pt x="1743" y="884"/>
                  <a:pt x="1743" y="884"/>
                </a:cubicBezTo>
                <a:lnTo>
                  <a:pt x="213" y="0"/>
                </a:lnTo>
                <a:close/>
              </a:path>
            </a:pathLst>
          </a:custGeom>
          <a:solidFill>
            <a:srgbClr val="BDB694"/>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27">
            <a:extLst>
              <a:ext uri="{FF2B5EF4-FFF2-40B4-BE49-F238E27FC236}">
                <a16:creationId xmlns:a16="http://schemas.microsoft.com/office/drawing/2014/main" id="{0F94F54A-8EF2-59B1-37E2-B0ECDEA756CC}"/>
              </a:ext>
            </a:extLst>
          </p:cNvPr>
          <p:cNvSpPr>
            <a:spLocks/>
          </p:cNvSpPr>
          <p:nvPr/>
        </p:nvSpPr>
        <p:spPr bwMode="auto">
          <a:xfrm>
            <a:off x="5982573" y="3695700"/>
            <a:ext cx="1116013" cy="1695450"/>
          </a:xfrm>
          <a:custGeom>
            <a:avLst/>
            <a:gdLst/>
            <a:ahLst/>
            <a:cxnLst>
              <a:cxn ang="0">
                <a:pos x="0" y="2649"/>
              </a:cxn>
              <a:cxn ang="0">
                <a:pos x="1743" y="851"/>
              </a:cxn>
              <a:cxn ang="0">
                <a:pos x="1529" y="0"/>
              </a:cxn>
              <a:cxn ang="0">
                <a:pos x="0" y="884"/>
              </a:cxn>
              <a:cxn ang="0">
                <a:pos x="0" y="2649"/>
              </a:cxn>
            </a:cxnLst>
            <a:rect l="0" t="0" r="r" b="b"/>
            <a:pathLst>
              <a:path w="1743" h="2649">
                <a:moveTo>
                  <a:pt x="0" y="2649"/>
                </a:moveTo>
                <a:cubicBezTo>
                  <a:pt x="968" y="2620"/>
                  <a:pt x="1743" y="1826"/>
                  <a:pt x="1743" y="851"/>
                </a:cubicBezTo>
                <a:cubicBezTo>
                  <a:pt x="1743" y="543"/>
                  <a:pt x="1665" y="254"/>
                  <a:pt x="1529" y="0"/>
                </a:cubicBezTo>
                <a:cubicBezTo>
                  <a:pt x="0" y="884"/>
                  <a:pt x="0" y="884"/>
                  <a:pt x="0" y="884"/>
                </a:cubicBezTo>
                <a:lnTo>
                  <a:pt x="0" y="2649"/>
                </a:lnTo>
                <a:close/>
              </a:path>
            </a:pathLst>
          </a:custGeom>
          <a:solidFill>
            <a:schemeClr val="accent6">
              <a:lumMod val="75000"/>
            </a:schemeClr>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28">
            <a:extLst>
              <a:ext uri="{FF2B5EF4-FFF2-40B4-BE49-F238E27FC236}">
                <a16:creationId xmlns:a16="http://schemas.microsoft.com/office/drawing/2014/main" id="{1426C800-761F-5057-B23E-6106CD3525F3}"/>
              </a:ext>
            </a:extLst>
          </p:cNvPr>
          <p:cNvSpPr>
            <a:spLocks/>
          </p:cNvSpPr>
          <p:nvPr/>
        </p:nvSpPr>
        <p:spPr bwMode="auto">
          <a:xfrm>
            <a:off x="4968160" y="3089275"/>
            <a:ext cx="1957388" cy="1109662"/>
          </a:xfrm>
          <a:custGeom>
            <a:avLst/>
            <a:gdLst/>
            <a:ahLst/>
            <a:cxnLst>
              <a:cxn ang="0">
                <a:pos x="3058" y="851"/>
              </a:cxn>
              <a:cxn ang="0">
                <a:pos x="1529" y="0"/>
              </a:cxn>
              <a:cxn ang="0">
                <a:pos x="0" y="851"/>
              </a:cxn>
              <a:cxn ang="0">
                <a:pos x="1529" y="1734"/>
              </a:cxn>
              <a:cxn ang="0">
                <a:pos x="3058" y="851"/>
              </a:cxn>
            </a:cxnLst>
            <a:rect l="0" t="0" r="r" b="b"/>
            <a:pathLst>
              <a:path w="3058" h="1734">
                <a:moveTo>
                  <a:pt x="3058" y="851"/>
                </a:moveTo>
                <a:cubicBezTo>
                  <a:pt x="2741" y="340"/>
                  <a:pt x="2174" y="0"/>
                  <a:pt x="1529" y="0"/>
                </a:cubicBezTo>
                <a:cubicBezTo>
                  <a:pt x="883" y="0"/>
                  <a:pt x="317" y="340"/>
                  <a:pt x="0" y="851"/>
                </a:cubicBezTo>
                <a:cubicBezTo>
                  <a:pt x="1529" y="1734"/>
                  <a:pt x="1529" y="1734"/>
                  <a:pt x="1529" y="1734"/>
                </a:cubicBezTo>
                <a:lnTo>
                  <a:pt x="3058" y="851"/>
                </a:lnTo>
                <a:close/>
              </a:path>
            </a:pathLst>
          </a:custGeom>
          <a:solidFill>
            <a:srgbClr val="409DAD"/>
          </a:solidFill>
          <a:ln w="63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29">
            <a:extLst>
              <a:ext uri="{FF2B5EF4-FFF2-40B4-BE49-F238E27FC236}">
                <a16:creationId xmlns:a16="http://schemas.microsoft.com/office/drawing/2014/main" id="{0193CC71-610F-412F-FEF6-D782C0B3EB41}"/>
              </a:ext>
            </a:extLst>
          </p:cNvPr>
          <p:cNvSpPr>
            <a:spLocks noChangeArrowheads="1"/>
          </p:cNvSpPr>
          <p:nvPr/>
        </p:nvSpPr>
        <p:spPr bwMode="auto">
          <a:xfrm>
            <a:off x="5946060" y="4240213"/>
            <a:ext cx="1588" cy="1587"/>
          </a:xfrm>
          <a:prstGeom prst="rect">
            <a:avLst/>
          </a:prstGeom>
          <a:solidFill>
            <a:srgbClr val="00A651"/>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5" name="Text Placeholder 2">
            <a:extLst>
              <a:ext uri="{FF2B5EF4-FFF2-40B4-BE49-F238E27FC236}">
                <a16:creationId xmlns:a16="http://schemas.microsoft.com/office/drawing/2014/main" id="{85BEF551-A9CA-9472-A51F-8FDAF52B9EBA}"/>
              </a:ext>
            </a:extLst>
          </p:cNvPr>
          <p:cNvSpPr>
            <a:spLocks noGrp="1"/>
          </p:cNvSpPr>
          <p:nvPr/>
        </p:nvSpPr>
        <p:spPr bwMode="gray">
          <a:xfrm>
            <a:off x="3642599" y="1196975"/>
            <a:ext cx="4608512" cy="2447925"/>
          </a:xfrm>
          <a:prstGeom prst="rect">
            <a:avLst/>
          </a:prstGeom>
        </p:spPr>
        <p:txBody>
          <a:bodyPr vert="horz" lIns="1080000" tIns="0" rIns="1080000" bIns="10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6" name="Text Placeholder 2">
            <a:extLst>
              <a:ext uri="{FF2B5EF4-FFF2-40B4-BE49-F238E27FC236}">
                <a16:creationId xmlns:a16="http://schemas.microsoft.com/office/drawing/2014/main" id="{AC055023-4A6C-0EDF-627A-21240B4D1F81}"/>
              </a:ext>
            </a:extLst>
          </p:cNvPr>
          <p:cNvSpPr>
            <a:spLocks noGrp="1"/>
          </p:cNvSpPr>
          <p:nvPr/>
        </p:nvSpPr>
        <p:spPr bwMode="gray">
          <a:xfrm>
            <a:off x="6016927" y="3789363"/>
            <a:ext cx="4609083" cy="2447926"/>
          </a:xfrm>
          <a:prstGeom prst="rect">
            <a:avLst/>
          </a:prstGeom>
        </p:spPr>
        <p:txBody>
          <a:bodyPr vert="horz" lIns="1584000" tIns="432000" rIns="360000" bIns="1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7" name="Text Placeholder 2">
            <a:extLst>
              <a:ext uri="{FF2B5EF4-FFF2-40B4-BE49-F238E27FC236}">
                <a16:creationId xmlns:a16="http://schemas.microsoft.com/office/drawing/2014/main" id="{4DDC3E04-E2E3-5E0F-BDF9-6773CA347623}"/>
              </a:ext>
            </a:extLst>
          </p:cNvPr>
          <p:cNvSpPr>
            <a:spLocks noGrp="1"/>
          </p:cNvSpPr>
          <p:nvPr/>
        </p:nvSpPr>
        <p:spPr bwMode="gray">
          <a:xfrm>
            <a:off x="1265540" y="3789363"/>
            <a:ext cx="4609083" cy="2447926"/>
          </a:xfrm>
          <a:prstGeom prst="rect">
            <a:avLst/>
          </a:prstGeom>
        </p:spPr>
        <p:txBody>
          <a:bodyPr vert="horz" lIns="360000" tIns="432000" rIns="1584000" bIns="180000" rtlCol="0" anchor="ctr" anchorCtr="1">
            <a:noAutofit/>
          </a:bodyPr>
          <a:lstStyle>
            <a:lvl1pPr marL="0" indent="0" algn="l" defTabSz="914400" rtl="0" eaLnBrk="1" latinLnBrk="0" hangingPunct="1">
              <a:lnSpc>
                <a:spcPct val="100000"/>
              </a:lnSpc>
              <a:spcBef>
                <a:spcPts val="600"/>
              </a:spcBef>
              <a:buFont typeface="Arial" pitchFamily="34" charset="0"/>
              <a:buNone/>
              <a:defRPr lang="en-US" sz="900" b="1" kern="1200" noProof="0">
                <a:solidFill>
                  <a:srgbClr val="00338D"/>
                </a:solidFill>
                <a:latin typeface="Univers 45 Light" pitchFamily="2" charset="0"/>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a:solidFill>
                  <a:schemeClr val="tx1"/>
                </a:solidFill>
                <a:latin typeface="Univers 45 Light" pitchFamily="2" charset="0"/>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a:solidFill>
                  <a:schemeClr val="tx1"/>
                </a:solidFill>
                <a:latin typeface="Univers 45 Light" pitchFamily="2" charset="0"/>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a:solidFill>
                  <a:schemeClr val="tx1"/>
                </a:solidFill>
                <a:latin typeface="Univers 45 Light" pitchFamily="2" charset="0"/>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endParaRPr lang="en-GB"/>
          </a:p>
        </p:txBody>
      </p:sp>
      <p:sp>
        <p:nvSpPr>
          <p:cNvPr id="18" name="Oval 17">
            <a:extLst>
              <a:ext uri="{FF2B5EF4-FFF2-40B4-BE49-F238E27FC236}">
                <a16:creationId xmlns:a16="http://schemas.microsoft.com/office/drawing/2014/main" id="{50BBF513-D6A5-FDE6-687D-622A9DFB6D2B}"/>
              </a:ext>
            </a:extLst>
          </p:cNvPr>
          <p:cNvSpPr>
            <a:spLocks noChangeAspect="1"/>
          </p:cNvSpPr>
          <p:nvPr/>
        </p:nvSpPr>
        <p:spPr>
          <a:xfrm>
            <a:off x="4144173" y="2420888"/>
            <a:ext cx="3602186" cy="36021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rstTxWarp prst="textArchUp">
              <a:avLst/>
            </a:prstTxWarp>
          </a:bodyPr>
          <a:lstStyle/>
          <a:p>
            <a:pPr algn="ctr"/>
            <a:r>
              <a:rPr lang="en-GB" sz="1200" b="1"/>
              <a:t>Text</a:t>
            </a:r>
          </a:p>
        </p:txBody>
      </p:sp>
      <p:sp>
        <p:nvSpPr>
          <p:cNvPr id="2" name="Title 21">
            <a:extLst>
              <a:ext uri="{FF2B5EF4-FFF2-40B4-BE49-F238E27FC236}">
                <a16:creationId xmlns:a16="http://schemas.microsoft.com/office/drawing/2014/main" id="{F519712B-1069-4212-4A62-D3106942699A}"/>
              </a:ext>
            </a:extLst>
          </p:cNvPr>
          <p:cNvSpPr txBox="1">
            <a:spLocks/>
          </p:cNvSpPr>
          <p:nvPr/>
        </p:nvSpPr>
        <p:spPr>
          <a:xfrm>
            <a:off x="431763" y="136525"/>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Quality Assurance Systems</a:t>
            </a:r>
          </a:p>
        </p:txBody>
      </p:sp>
      <p:sp>
        <p:nvSpPr>
          <p:cNvPr id="19" name="Rectangle: Rounded Corners 18">
            <a:extLst>
              <a:ext uri="{FF2B5EF4-FFF2-40B4-BE49-F238E27FC236}">
                <a16:creationId xmlns:a16="http://schemas.microsoft.com/office/drawing/2014/main" id="{86229189-CD3A-8935-A4B4-21B217FD7671}"/>
              </a:ext>
            </a:extLst>
          </p:cNvPr>
          <p:cNvSpPr/>
          <p:nvPr/>
        </p:nvSpPr>
        <p:spPr>
          <a:xfrm>
            <a:off x="4968159" y="3167072"/>
            <a:ext cx="1609689" cy="822305"/>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chemeClr val="bg1"/>
                </a:solidFill>
                <a:latin typeface="TW Cen MT"/>
                <a:cs typeface="Calibri"/>
              </a:rPr>
              <a:t>Assessment Opinion</a:t>
            </a:r>
          </a:p>
        </p:txBody>
      </p:sp>
      <p:sp>
        <p:nvSpPr>
          <p:cNvPr id="20" name="TextBox 19">
            <a:extLst>
              <a:ext uri="{FF2B5EF4-FFF2-40B4-BE49-F238E27FC236}">
                <a16:creationId xmlns:a16="http://schemas.microsoft.com/office/drawing/2014/main" id="{C142E5E4-B899-747F-05BB-EDA264E7B794}"/>
              </a:ext>
            </a:extLst>
          </p:cNvPr>
          <p:cNvSpPr txBox="1"/>
          <p:nvPr/>
        </p:nvSpPr>
        <p:spPr>
          <a:xfrm>
            <a:off x="4329850" y="1163737"/>
            <a:ext cx="3305446" cy="1384995"/>
          </a:xfrm>
          <a:prstGeom prst="rect">
            <a:avLst/>
          </a:prstGeom>
          <a:noFill/>
        </p:spPr>
        <p:txBody>
          <a:bodyPr wrap="square">
            <a:spAutoFit/>
          </a:bodyPr>
          <a:lstStyle/>
          <a:p>
            <a:pPr lvl="0"/>
            <a:r>
              <a:rPr lang="en-GB" sz="1400" dirty="0">
                <a:latin typeface="Tw Cen MT" panose="020B0602020104020603" pitchFamily="34" charset="0"/>
              </a:rPr>
              <a:t>LSPHCB uses dual</a:t>
            </a:r>
            <a:r>
              <a:rPr lang="en-NG" sz="1400" dirty="0">
                <a:latin typeface="Tw Cen MT" panose="020B0602020104020603" pitchFamily="34" charset="0"/>
              </a:rPr>
              <a:t> audits and monthly performance tracking for oversight.</a:t>
            </a:r>
            <a:r>
              <a:rPr lang="en-US" sz="1400" dirty="0">
                <a:latin typeface="Tw Cen MT" panose="020B0602020104020603" pitchFamily="34" charset="0"/>
              </a:rPr>
              <a:t> </a:t>
            </a:r>
            <a:r>
              <a:rPr lang="en-US" sz="1400" dirty="0"/>
              <a:t>These financial records are reviewed regularly.</a:t>
            </a:r>
            <a:endParaRPr lang="en-NG" sz="1400" dirty="0">
              <a:latin typeface="Tw Cen MT" panose="020B0602020104020603" pitchFamily="34" charset="0"/>
            </a:endParaRPr>
          </a:p>
          <a:p>
            <a:pPr lvl="0"/>
            <a:endParaRPr lang="en-GB" sz="1400" dirty="0">
              <a:latin typeface="Tw Cen MT" panose="020B0602020104020603" pitchFamily="34" charset="0"/>
            </a:endParaRPr>
          </a:p>
          <a:p>
            <a:pPr lvl="0"/>
            <a:r>
              <a:rPr lang="en-NG" sz="1400" dirty="0">
                <a:latin typeface="Tw Cen MT" panose="020B0602020104020603" pitchFamily="34" charset="0"/>
              </a:rPr>
              <a:t>Procurement reforms</a:t>
            </a:r>
            <a:r>
              <a:rPr lang="en-GB" sz="1400" dirty="0">
                <a:latin typeface="Tw Cen MT" panose="020B0602020104020603" pitchFamily="34" charset="0"/>
              </a:rPr>
              <a:t> at the LSPHCB have</a:t>
            </a:r>
            <a:r>
              <a:rPr lang="en-NG" sz="1400" dirty="0">
                <a:latin typeface="Tw Cen MT" panose="020B0602020104020603" pitchFamily="34" charset="0"/>
              </a:rPr>
              <a:t> improved PFM performance.</a:t>
            </a:r>
          </a:p>
        </p:txBody>
      </p:sp>
      <p:sp>
        <p:nvSpPr>
          <p:cNvPr id="21" name="TextBox 20">
            <a:extLst>
              <a:ext uri="{FF2B5EF4-FFF2-40B4-BE49-F238E27FC236}">
                <a16:creationId xmlns:a16="http://schemas.microsoft.com/office/drawing/2014/main" id="{8514760D-AE56-B188-3EDD-61B4C0B48B42}"/>
              </a:ext>
            </a:extLst>
          </p:cNvPr>
          <p:cNvSpPr txBox="1"/>
          <p:nvPr/>
        </p:nvSpPr>
        <p:spPr>
          <a:xfrm>
            <a:off x="1484647" y="4071411"/>
            <a:ext cx="3051005" cy="1815882"/>
          </a:xfrm>
          <a:prstGeom prst="rect">
            <a:avLst/>
          </a:prstGeom>
          <a:noFill/>
        </p:spPr>
        <p:txBody>
          <a:bodyPr wrap="square">
            <a:spAutoFit/>
          </a:bodyPr>
          <a:lstStyle>
            <a:defPPr>
              <a:defRPr lang="en-NG"/>
            </a:defPPr>
            <a:lvl1pPr>
              <a:defRPr sz="1400">
                <a:latin typeface="Tw Cen MT"/>
              </a:defRPr>
            </a:lvl1pPr>
          </a:lstStyle>
          <a:p>
            <a:pPr lvl="0"/>
            <a:r>
              <a:rPr lang="en-NG"/>
              <a:t>Deploy real-time financial and performance dashboards.</a:t>
            </a:r>
          </a:p>
          <a:p>
            <a:pPr lvl="0"/>
            <a:endParaRPr lang="en-GB"/>
          </a:p>
          <a:p>
            <a:pPr lvl="0"/>
            <a:r>
              <a:rPr lang="en-NG"/>
              <a:t>Strengthen facility-level monitoring and reporting capacity.</a:t>
            </a:r>
          </a:p>
          <a:p>
            <a:pPr lvl="0"/>
            <a:endParaRPr lang="en-GB"/>
          </a:p>
          <a:p>
            <a:pPr lvl="0"/>
            <a:r>
              <a:rPr lang="en-NG"/>
              <a:t>Institute regular feedback loops to address gaps identified during audits.</a:t>
            </a:r>
          </a:p>
        </p:txBody>
      </p:sp>
      <p:sp>
        <p:nvSpPr>
          <p:cNvPr id="22" name="Title 1">
            <a:extLst>
              <a:ext uri="{FF2B5EF4-FFF2-40B4-BE49-F238E27FC236}">
                <a16:creationId xmlns:a16="http://schemas.microsoft.com/office/drawing/2014/main" id="{D2527FD5-3273-E07B-C7CA-7D3E972F5266}"/>
              </a:ext>
            </a:extLst>
          </p:cNvPr>
          <p:cNvSpPr>
            <a:spLocks noGrp="1"/>
          </p:cNvSpPr>
          <p:nvPr>
            <p:ph type="title"/>
          </p:nvPr>
        </p:nvSpPr>
        <p:spPr>
          <a:xfrm rot="15819765">
            <a:off x="4810836" y="4407885"/>
            <a:ext cx="1351821" cy="535531"/>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b="1">
                <a:solidFill>
                  <a:schemeClr val="bg1"/>
                </a:solidFill>
                <a:latin typeface="TW Cen MT"/>
                <a:ea typeface="+mn-ea"/>
                <a:cs typeface="Calibri"/>
              </a:rPr>
              <a:t>Improvement Plan</a:t>
            </a:r>
          </a:p>
        </p:txBody>
      </p:sp>
      <p:sp>
        <p:nvSpPr>
          <p:cNvPr id="23" name="TextBox 22">
            <a:extLst>
              <a:ext uri="{FF2B5EF4-FFF2-40B4-BE49-F238E27FC236}">
                <a16:creationId xmlns:a16="http://schemas.microsoft.com/office/drawing/2014/main" id="{35D320A0-ED3B-2FD1-EE1B-19C3B07E2E83}"/>
              </a:ext>
            </a:extLst>
          </p:cNvPr>
          <p:cNvSpPr txBox="1"/>
          <p:nvPr/>
        </p:nvSpPr>
        <p:spPr>
          <a:xfrm>
            <a:off x="7538323" y="4610020"/>
            <a:ext cx="2713511" cy="738664"/>
          </a:xfrm>
          <a:prstGeom prst="rect">
            <a:avLst/>
          </a:prstGeom>
          <a:noFill/>
        </p:spPr>
        <p:txBody>
          <a:bodyPr wrap="square">
            <a:spAutoFit/>
          </a:bodyPr>
          <a:lstStyle>
            <a:defPPr>
              <a:defRPr lang="en-NG"/>
            </a:defPPr>
            <a:lvl1pPr>
              <a:defRPr sz="1600">
                <a:latin typeface="Tw Cen MT"/>
              </a:defRPr>
            </a:lvl1pPr>
          </a:lstStyle>
          <a:p>
            <a:pPr lvl="0"/>
            <a:r>
              <a:rPr lang="en-NG" sz="1400"/>
              <a:t>Service quality is affected by top-down planning and limited autonomy.</a:t>
            </a:r>
          </a:p>
        </p:txBody>
      </p:sp>
      <p:sp>
        <p:nvSpPr>
          <p:cNvPr id="24" name="Rectangle: Rounded Corners 23">
            <a:extLst>
              <a:ext uri="{FF2B5EF4-FFF2-40B4-BE49-F238E27FC236}">
                <a16:creationId xmlns:a16="http://schemas.microsoft.com/office/drawing/2014/main" id="{562C4F66-872F-8B1D-FC76-0BC32B66A7BC}"/>
              </a:ext>
            </a:extLst>
          </p:cNvPr>
          <p:cNvSpPr/>
          <p:nvPr/>
        </p:nvSpPr>
        <p:spPr>
          <a:xfrm>
            <a:off x="5715164" y="4133840"/>
            <a:ext cx="1631034"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TW Cen MT"/>
                <a:cs typeface="Calibri"/>
              </a:rPr>
              <a:t>Insight</a:t>
            </a:r>
          </a:p>
        </p:txBody>
      </p:sp>
      <p:sp>
        <p:nvSpPr>
          <p:cNvPr id="25" name="Rectangle 24">
            <a:extLst>
              <a:ext uri="{FF2B5EF4-FFF2-40B4-BE49-F238E27FC236}">
                <a16:creationId xmlns:a16="http://schemas.microsoft.com/office/drawing/2014/main" id="{E3B763A7-A28C-00D0-5B79-EF9D08A91E7B}"/>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26" name="Rectangle 25">
            <a:extLst>
              <a:ext uri="{FF2B5EF4-FFF2-40B4-BE49-F238E27FC236}">
                <a16:creationId xmlns:a16="http://schemas.microsoft.com/office/drawing/2014/main" id="{249D49F0-89B5-32EB-FA58-A66AA2F01B68}"/>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27" name="Rectangle 26">
            <a:extLst>
              <a:ext uri="{FF2B5EF4-FFF2-40B4-BE49-F238E27FC236}">
                <a16:creationId xmlns:a16="http://schemas.microsoft.com/office/drawing/2014/main" id="{DDDA5BF1-0FA4-E40E-A5F2-94894592368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54354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69000"/>
          </a:schemeClr>
        </a:solidFill>
        <a:effectLst/>
      </p:bgPr>
    </p:bg>
    <p:spTree>
      <p:nvGrpSpPr>
        <p:cNvPr id="1" name="">
          <a:extLst>
            <a:ext uri="{FF2B5EF4-FFF2-40B4-BE49-F238E27FC236}">
              <a16:creationId xmlns:a16="http://schemas.microsoft.com/office/drawing/2014/main" id="{EF218247-C315-798D-85F1-A3CA8DF7A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05A0C-ECE9-D03A-F2A6-6D751C441683}"/>
              </a:ext>
            </a:extLst>
          </p:cNvPr>
          <p:cNvSpPr>
            <a:spLocks noGrp="1"/>
          </p:cNvSpPr>
          <p:nvPr>
            <p:ph type="title"/>
          </p:nvPr>
        </p:nvSpPr>
        <p:spPr>
          <a:xfrm>
            <a:off x="7848600" y="1122363"/>
            <a:ext cx="3977640" cy="3204134"/>
          </a:xfrm>
        </p:spPr>
        <p:txBody>
          <a:bodyPr vert="horz" lIns="91440" tIns="45720" rIns="91440" bIns="45720" rtlCol="0" anchor="b">
            <a:normAutofit/>
          </a:bodyPr>
          <a:lstStyle/>
          <a:p>
            <a:r>
              <a:rPr lang="en-US" sz="5000" b="1" dirty="0"/>
              <a:t>Health Facility Financial Management</a:t>
            </a:r>
          </a:p>
        </p:txBody>
      </p:sp>
      <p:grpSp>
        <p:nvGrpSpPr>
          <p:cNvPr id="6" name="Group 5">
            <a:extLst>
              <a:ext uri="{FF2B5EF4-FFF2-40B4-BE49-F238E27FC236}">
                <a16:creationId xmlns:a16="http://schemas.microsoft.com/office/drawing/2014/main" id="{A161736D-22D0-AC88-66A9-BE16490C0CCD}"/>
              </a:ext>
            </a:extLst>
          </p:cNvPr>
          <p:cNvGrpSpPr/>
          <p:nvPr/>
        </p:nvGrpSpPr>
        <p:grpSpPr>
          <a:xfrm>
            <a:off x="0" y="0"/>
            <a:ext cx="7443039" cy="6858000"/>
            <a:chOff x="0" y="0"/>
            <a:chExt cx="7443039" cy="6858000"/>
          </a:xfrm>
        </p:grpSpPr>
        <p:pic>
          <p:nvPicPr>
            <p:cNvPr id="4" name="Picture 3" descr="close up of calculator and stethoscope placed on invoice">
              <a:extLst>
                <a:ext uri="{FF2B5EF4-FFF2-40B4-BE49-F238E27FC236}">
                  <a16:creationId xmlns:a16="http://schemas.microsoft.com/office/drawing/2014/main" id="{8E750122-0CFA-4862-F9AF-F4FB1E2CC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
              <a:ext cx="7443039" cy="6857990"/>
            </a:xfrm>
            <a:prstGeom prst="rect">
              <a:avLst/>
            </a:prstGeom>
          </p:spPr>
        </p:pic>
        <p:sp>
          <p:nvSpPr>
            <p:cNvPr id="5" name="Rectangle 4">
              <a:extLst>
                <a:ext uri="{FF2B5EF4-FFF2-40B4-BE49-F238E27FC236}">
                  <a16:creationId xmlns:a16="http://schemas.microsoft.com/office/drawing/2014/main" id="{A089B17E-BDFC-9802-D987-2F53E77DA9E1}"/>
                </a:ext>
              </a:extLst>
            </p:cNvPr>
            <p:cNvSpPr/>
            <p:nvPr/>
          </p:nvSpPr>
          <p:spPr>
            <a:xfrm>
              <a:off x="0" y="0"/>
              <a:ext cx="7443039" cy="6857990"/>
            </a:xfrm>
            <a:prstGeom prst="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sp>
        <p:nvSpPr>
          <p:cNvPr id="3" name="Rectangle 2">
            <a:extLst>
              <a:ext uri="{FF2B5EF4-FFF2-40B4-BE49-F238E27FC236}">
                <a16:creationId xmlns:a16="http://schemas.microsoft.com/office/drawing/2014/main" id="{78D1B732-3B9D-E8B9-795F-31BB0F498D9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80EB9A2D-E138-A73B-0202-6BABA046D1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98182AEF-3DEB-DF30-92F5-733EA07D09B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64691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1930-7E11-8255-3934-95AF8589F6B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C8AF4B8C-B111-9E47-280A-A5AFD253420D}"/>
              </a:ext>
            </a:extLst>
          </p:cNvPr>
          <p:cNvSpPr>
            <a:spLocks noGrp="1"/>
          </p:cNvSpPr>
          <p:nvPr>
            <p:ph type="title"/>
          </p:nvPr>
        </p:nvSpPr>
        <p:spPr>
          <a:xfrm>
            <a:off x="838200" y="365126"/>
            <a:ext cx="3661064" cy="708666"/>
          </a:xfrm>
        </p:spPr>
        <p:txBody>
          <a:bodyPr>
            <a:normAutofit/>
          </a:bodyPr>
          <a:lstStyle/>
          <a:p>
            <a:r>
              <a:rPr lang="en-US" sz="3600">
                <a:latin typeface="Aptos" panose="020B0004020202020204" pitchFamily="34" charset="0"/>
              </a:rPr>
              <a:t>Background </a:t>
            </a:r>
            <a:endParaRPr lang="en-NG" sz="1600">
              <a:solidFill>
                <a:srgbClr val="FF0000"/>
              </a:solidFill>
              <a:latin typeface="Aptos" panose="020B0004020202020204" pitchFamily="34" charset="0"/>
            </a:endParaRPr>
          </a:p>
        </p:txBody>
      </p:sp>
      <p:sp>
        <p:nvSpPr>
          <p:cNvPr id="25" name="Content Placeholder 2">
            <a:extLst>
              <a:ext uri="{FF2B5EF4-FFF2-40B4-BE49-F238E27FC236}">
                <a16:creationId xmlns:a16="http://schemas.microsoft.com/office/drawing/2014/main" id="{5CBE41AE-FC57-53E0-1FC5-52BC4680A9A3}"/>
              </a:ext>
            </a:extLst>
          </p:cNvPr>
          <p:cNvSpPr>
            <a:spLocks noGrp="1"/>
          </p:cNvSpPr>
          <p:nvPr>
            <p:ph idx="1"/>
          </p:nvPr>
        </p:nvSpPr>
        <p:spPr>
          <a:xfrm>
            <a:off x="606057" y="1348419"/>
            <a:ext cx="11239638" cy="1130892"/>
          </a:xfrm>
          <a:ln>
            <a:noFill/>
          </a:ln>
        </p:spPr>
        <p:txBody>
          <a:bodyPr vert="horz" lIns="91440" tIns="45720" rIns="91440" bIns="45720" rtlCol="0" anchor="t">
            <a:noAutofit/>
          </a:bodyPr>
          <a:lstStyle/>
          <a:p>
            <a:pPr marL="0" indent="0" algn="just">
              <a:buNone/>
            </a:pPr>
            <a:r>
              <a:rPr lang="en-US" sz="1600" dirty="0"/>
              <a:t>The Lagos State government shows a commitment to health, with the Primary Health Care (PHC) financing seeing significant growth over the years. This investment, however, must be balanced against the realities on the ground. This assessment aims to provide a comprehensive analysis of the Lagos State Primary Health Care Board's (LSPHCB) financial management systems. </a:t>
            </a:r>
            <a:endParaRPr lang="en-NG" sz="1600" dirty="0"/>
          </a:p>
        </p:txBody>
      </p:sp>
      <p:sp>
        <p:nvSpPr>
          <p:cNvPr id="14" name="Title 21">
            <a:extLst>
              <a:ext uri="{FF2B5EF4-FFF2-40B4-BE49-F238E27FC236}">
                <a16:creationId xmlns:a16="http://schemas.microsoft.com/office/drawing/2014/main" id="{D8F831A2-B192-0889-0ADF-9B5E4126FDC5}"/>
              </a:ext>
            </a:extLst>
          </p:cNvPr>
          <p:cNvSpPr txBox="1">
            <a:spLocks/>
          </p:cNvSpPr>
          <p:nvPr/>
        </p:nvSpPr>
        <p:spPr>
          <a:xfrm>
            <a:off x="528877" y="3796316"/>
            <a:ext cx="1827073" cy="11018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pPr algn="ctr"/>
            <a:r>
              <a:rPr lang="en-US" sz="2000"/>
              <a:t>Purpose of the Assessment </a:t>
            </a:r>
            <a:endParaRPr lang="en-NG" sz="900">
              <a:solidFill>
                <a:srgbClr val="FF0000"/>
              </a:solidFill>
            </a:endParaRPr>
          </a:p>
        </p:txBody>
      </p:sp>
      <p:sp>
        <p:nvSpPr>
          <p:cNvPr id="2" name="Rectangle 1">
            <a:extLst>
              <a:ext uri="{FF2B5EF4-FFF2-40B4-BE49-F238E27FC236}">
                <a16:creationId xmlns:a16="http://schemas.microsoft.com/office/drawing/2014/main" id="{0A450DE5-69A3-8771-549D-C16B87735E4F}"/>
              </a:ext>
            </a:extLst>
          </p:cNvPr>
          <p:cNvSpPr/>
          <p:nvPr/>
        </p:nvSpPr>
        <p:spPr>
          <a:xfrm>
            <a:off x="2966599" y="2329194"/>
            <a:ext cx="9225401" cy="3598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3" name="Rectangle 2">
            <a:extLst>
              <a:ext uri="{FF2B5EF4-FFF2-40B4-BE49-F238E27FC236}">
                <a16:creationId xmlns:a16="http://schemas.microsoft.com/office/drawing/2014/main" id="{A7AA8109-9505-8987-E8DE-054D5E9B9AAA}"/>
              </a:ext>
            </a:extLst>
          </p:cNvPr>
          <p:cNvSpPr/>
          <p:nvPr/>
        </p:nvSpPr>
        <p:spPr>
          <a:xfrm>
            <a:off x="2590438" y="2632757"/>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4" name="Rectangle 3">
            <a:extLst>
              <a:ext uri="{FF2B5EF4-FFF2-40B4-BE49-F238E27FC236}">
                <a16:creationId xmlns:a16="http://schemas.microsoft.com/office/drawing/2014/main" id="{87DA3368-FCE7-5ADE-4E0B-A96F7736D723}"/>
              </a:ext>
            </a:extLst>
          </p:cNvPr>
          <p:cNvSpPr/>
          <p:nvPr/>
        </p:nvSpPr>
        <p:spPr>
          <a:xfrm>
            <a:off x="2590438" y="3741285"/>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sp>
        <p:nvSpPr>
          <p:cNvPr id="5" name="Rectangle 4">
            <a:extLst>
              <a:ext uri="{FF2B5EF4-FFF2-40B4-BE49-F238E27FC236}">
                <a16:creationId xmlns:a16="http://schemas.microsoft.com/office/drawing/2014/main" id="{600951AB-BA19-256E-8096-59D4464827FD}"/>
              </a:ext>
            </a:extLst>
          </p:cNvPr>
          <p:cNvSpPr/>
          <p:nvPr/>
        </p:nvSpPr>
        <p:spPr>
          <a:xfrm>
            <a:off x="2590438" y="4849813"/>
            <a:ext cx="772960" cy="772960"/>
          </a:xfrm>
          <a:prstGeom prst="rect">
            <a:avLst/>
          </a:prstGeom>
          <a:solidFill>
            <a:srgbClr val="ABD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Tw Cen MT" panose="020B0602020104020603" pitchFamily="34" charset="0"/>
            </a:endParaRPr>
          </a:p>
        </p:txBody>
      </p:sp>
      <p:grpSp>
        <p:nvGrpSpPr>
          <p:cNvPr id="6" name="Group 5">
            <a:extLst>
              <a:ext uri="{FF2B5EF4-FFF2-40B4-BE49-F238E27FC236}">
                <a16:creationId xmlns:a16="http://schemas.microsoft.com/office/drawing/2014/main" id="{B9E567B2-03F7-8571-F02B-19F39B2E2627}"/>
              </a:ext>
            </a:extLst>
          </p:cNvPr>
          <p:cNvGrpSpPr/>
          <p:nvPr/>
        </p:nvGrpSpPr>
        <p:grpSpPr>
          <a:xfrm>
            <a:off x="3707014" y="3573501"/>
            <a:ext cx="7365873" cy="1108528"/>
            <a:chOff x="5904411" y="3771536"/>
            <a:chExt cx="5512526" cy="1108528"/>
          </a:xfrm>
        </p:grpSpPr>
        <p:cxnSp>
          <p:nvCxnSpPr>
            <p:cNvPr id="7" name="Straight Connector 6">
              <a:extLst>
                <a:ext uri="{FF2B5EF4-FFF2-40B4-BE49-F238E27FC236}">
                  <a16:creationId xmlns:a16="http://schemas.microsoft.com/office/drawing/2014/main" id="{A58F94D7-17DA-FA57-2160-9292723A82FA}"/>
                </a:ext>
              </a:extLst>
            </p:cNvPr>
            <p:cNvCxnSpPr>
              <a:cxnSpLocks/>
            </p:cNvCxnSpPr>
            <p:nvPr/>
          </p:nvCxnSpPr>
          <p:spPr>
            <a:xfrm>
              <a:off x="5904411" y="3771536"/>
              <a:ext cx="55125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566FAF-D11B-F1E0-EDB4-BEB0253345FB}"/>
                </a:ext>
              </a:extLst>
            </p:cNvPr>
            <p:cNvCxnSpPr>
              <a:cxnSpLocks/>
            </p:cNvCxnSpPr>
            <p:nvPr/>
          </p:nvCxnSpPr>
          <p:spPr>
            <a:xfrm>
              <a:off x="5904411" y="4880064"/>
              <a:ext cx="55125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DD83888E-D215-F0FC-9B21-BDD60C7B9F63}"/>
              </a:ext>
            </a:extLst>
          </p:cNvPr>
          <p:cNvSpPr/>
          <p:nvPr/>
        </p:nvSpPr>
        <p:spPr>
          <a:xfrm>
            <a:off x="3707016" y="2797816"/>
            <a:ext cx="7683824" cy="527792"/>
          </a:xfrm>
          <a:prstGeom prst="rect">
            <a:avLst/>
          </a:prstGeom>
        </p:spPr>
        <p:txBody>
          <a:bodyPr wrap="square" lIns="0" tIns="0" rIns="0" bIns="0" anchor="ctr" anchorCtr="0">
            <a:noAutofit/>
          </a:bodyPr>
          <a:lstStyle/>
          <a:p>
            <a:pPr lvl="0"/>
            <a:r>
              <a:rPr lang="en-US" sz="1600">
                <a:latin typeface="Tw Cen MT" panose="020B0602020104020603" pitchFamily="34" charset="0"/>
                <a:cs typeface="Segoe UI" panose="020B0502040204020203" pitchFamily="34" charset="0"/>
              </a:rPr>
              <a:t>Pinpoint specific challenges within the public financial management (PFM) system that hinder effective service delivery.</a:t>
            </a:r>
          </a:p>
        </p:txBody>
      </p:sp>
      <p:sp>
        <p:nvSpPr>
          <p:cNvPr id="16" name="Rectangle 15">
            <a:extLst>
              <a:ext uri="{FF2B5EF4-FFF2-40B4-BE49-F238E27FC236}">
                <a16:creationId xmlns:a16="http://schemas.microsoft.com/office/drawing/2014/main" id="{13F6569B-07AE-1213-75EB-9AD3F425019D}"/>
              </a:ext>
            </a:extLst>
          </p:cNvPr>
          <p:cNvSpPr/>
          <p:nvPr/>
        </p:nvSpPr>
        <p:spPr>
          <a:xfrm>
            <a:off x="3707016" y="3846368"/>
            <a:ext cx="7683824" cy="527792"/>
          </a:xfrm>
          <a:prstGeom prst="rect">
            <a:avLst/>
          </a:prstGeom>
        </p:spPr>
        <p:txBody>
          <a:bodyPr wrap="square" lIns="0" tIns="0" rIns="0" bIns="0" anchor="ctr" anchorCtr="0">
            <a:noAutofit/>
          </a:bodyPr>
          <a:lstStyle/>
          <a:p>
            <a:pPr lvl="0"/>
            <a:r>
              <a:rPr lang="en-US" sz="1600">
                <a:latin typeface="Tw Cen MT" panose="020B0602020104020603" pitchFamily="34" charset="0"/>
                <a:cs typeface="Segoe UI" panose="020B0502040204020203" pitchFamily="34" charset="0"/>
              </a:rPr>
              <a:t>Assess the effectiveness of current planning, budgeting, and accountability processes.</a:t>
            </a:r>
          </a:p>
        </p:txBody>
      </p:sp>
      <p:sp>
        <p:nvSpPr>
          <p:cNvPr id="19" name="Rectangle 18">
            <a:extLst>
              <a:ext uri="{FF2B5EF4-FFF2-40B4-BE49-F238E27FC236}">
                <a16:creationId xmlns:a16="http://schemas.microsoft.com/office/drawing/2014/main" id="{12EBDC08-7DE7-DB4B-5A94-1128C64F56B7}"/>
              </a:ext>
            </a:extLst>
          </p:cNvPr>
          <p:cNvSpPr/>
          <p:nvPr/>
        </p:nvSpPr>
        <p:spPr>
          <a:xfrm>
            <a:off x="3707016" y="4798094"/>
            <a:ext cx="7683824" cy="935015"/>
          </a:xfrm>
          <a:prstGeom prst="rect">
            <a:avLst/>
          </a:prstGeom>
        </p:spPr>
        <p:txBody>
          <a:bodyPr wrap="square" lIns="0" tIns="0" rIns="0" bIns="0" anchor="ctr" anchorCtr="0">
            <a:noAutofit/>
          </a:bodyPr>
          <a:lstStyle/>
          <a:p>
            <a:pPr lvl="0"/>
            <a:r>
              <a:rPr lang="en-US" sz="1600">
                <a:latin typeface="Tw Cen MT" panose="020B0602020104020603" pitchFamily="34" charset="0"/>
                <a:cs typeface="Segoe UI" panose="020B0502040204020203" pitchFamily="34" charset="0"/>
              </a:rPr>
              <a:t>Develop targeted, actionable recommendations to strengthen the LSPHCB's PFM system and ensure that funds translate into tangible health outcomes for the community.</a:t>
            </a:r>
          </a:p>
        </p:txBody>
      </p:sp>
      <p:grpSp>
        <p:nvGrpSpPr>
          <p:cNvPr id="20" name="Group 19">
            <a:extLst>
              <a:ext uri="{FF2B5EF4-FFF2-40B4-BE49-F238E27FC236}">
                <a16:creationId xmlns:a16="http://schemas.microsoft.com/office/drawing/2014/main" id="{7F9B3C29-B295-5816-5F0D-FDDEB0C239CC}"/>
              </a:ext>
            </a:extLst>
          </p:cNvPr>
          <p:cNvGrpSpPr/>
          <p:nvPr/>
        </p:nvGrpSpPr>
        <p:grpSpPr>
          <a:xfrm>
            <a:off x="2803881" y="5078337"/>
            <a:ext cx="346075" cy="315913"/>
            <a:chOff x="8763605" y="3057526"/>
            <a:chExt cx="346075" cy="315913"/>
          </a:xfrm>
        </p:grpSpPr>
        <p:sp>
          <p:nvSpPr>
            <p:cNvPr id="21" name="Rectangle 5">
              <a:extLst>
                <a:ext uri="{FF2B5EF4-FFF2-40B4-BE49-F238E27FC236}">
                  <a16:creationId xmlns:a16="http://schemas.microsoft.com/office/drawing/2014/main" id="{840D5A85-12B3-34BD-886A-450859546162}"/>
                </a:ext>
              </a:extLst>
            </p:cNvPr>
            <p:cNvSpPr>
              <a:spLocks noChangeArrowheads="1"/>
            </p:cNvSpPr>
            <p:nvPr/>
          </p:nvSpPr>
          <p:spPr bwMode="auto">
            <a:xfrm>
              <a:off x="8763605" y="3057526"/>
              <a:ext cx="195263" cy="315913"/>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3" name="Rectangle 6">
              <a:extLst>
                <a:ext uri="{FF2B5EF4-FFF2-40B4-BE49-F238E27FC236}">
                  <a16:creationId xmlns:a16="http://schemas.microsoft.com/office/drawing/2014/main" id="{590F7F99-0174-F010-E47C-9514DF971F58}"/>
                </a:ext>
              </a:extLst>
            </p:cNvPr>
            <p:cNvSpPr>
              <a:spLocks noChangeArrowheads="1"/>
            </p:cNvSpPr>
            <p:nvPr/>
          </p:nvSpPr>
          <p:spPr bwMode="auto">
            <a:xfrm>
              <a:off x="8884255" y="3238501"/>
              <a:ext cx="30163" cy="6032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4" name="Freeform 7">
              <a:extLst>
                <a:ext uri="{FF2B5EF4-FFF2-40B4-BE49-F238E27FC236}">
                  <a16:creationId xmlns:a16="http://schemas.microsoft.com/office/drawing/2014/main" id="{FCB4210B-E867-A146-496E-308031ABD7A8}"/>
                </a:ext>
              </a:extLst>
            </p:cNvPr>
            <p:cNvSpPr>
              <a:spLocks/>
            </p:cNvSpPr>
            <p:nvPr/>
          </p:nvSpPr>
          <p:spPr bwMode="auto">
            <a:xfrm>
              <a:off x="9065230" y="3252788"/>
              <a:ext cx="28575" cy="46038"/>
            </a:xfrm>
            <a:custGeom>
              <a:avLst/>
              <a:gdLst>
                <a:gd name="T0" fmla="*/ 18 w 18"/>
                <a:gd name="T1" fmla="*/ 19 h 29"/>
                <a:gd name="T2" fmla="*/ 0 w 18"/>
                <a:gd name="T3" fmla="*/ 29 h 29"/>
                <a:gd name="T4" fmla="*/ 0 w 18"/>
                <a:gd name="T5" fmla="*/ 0 h 29"/>
                <a:gd name="T6" fmla="*/ 18 w 18"/>
                <a:gd name="T7" fmla="*/ 0 h 29"/>
                <a:gd name="T8" fmla="*/ 18 w 18"/>
                <a:gd name="T9" fmla="*/ 19 h 29"/>
              </a:gdLst>
              <a:ahLst/>
              <a:cxnLst>
                <a:cxn ang="0">
                  <a:pos x="T0" y="T1"/>
                </a:cxn>
                <a:cxn ang="0">
                  <a:pos x="T2" y="T3"/>
                </a:cxn>
                <a:cxn ang="0">
                  <a:pos x="T4" y="T5"/>
                </a:cxn>
                <a:cxn ang="0">
                  <a:pos x="T6" y="T7"/>
                </a:cxn>
                <a:cxn ang="0">
                  <a:pos x="T8" y="T9"/>
                </a:cxn>
              </a:cxnLst>
              <a:rect l="0" t="0" r="r" b="b"/>
              <a:pathLst>
                <a:path w="18" h="29">
                  <a:moveTo>
                    <a:pt x="18" y="19"/>
                  </a:moveTo>
                  <a:lnTo>
                    <a:pt x="0" y="29"/>
                  </a:lnTo>
                  <a:lnTo>
                    <a:pt x="0" y="0"/>
                  </a:lnTo>
                  <a:lnTo>
                    <a:pt x="18" y="0"/>
                  </a:lnTo>
                  <a:lnTo>
                    <a:pt x="18" y="19"/>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6" name="Freeform 8">
              <a:extLst>
                <a:ext uri="{FF2B5EF4-FFF2-40B4-BE49-F238E27FC236}">
                  <a16:creationId xmlns:a16="http://schemas.microsoft.com/office/drawing/2014/main" id="{87C37CFA-3624-7749-EC5C-0107C833A9B4}"/>
                </a:ext>
              </a:extLst>
            </p:cNvPr>
            <p:cNvSpPr>
              <a:spLocks/>
            </p:cNvSpPr>
            <p:nvPr/>
          </p:nvSpPr>
          <p:spPr bwMode="auto">
            <a:xfrm>
              <a:off x="9065230" y="3178176"/>
              <a:ext cx="44450" cy="74613"/>
            </a:xfrm>
            <a:custGeom>
              <a:avLst/>
              <a:gdLst>
                <a:gd name="T0" fmla="*/ 0 w 12"/>
                <a:gd name="T1" fmla="*/ 20 h 20"/>
                <a:gd name="T2" fmla="*/ 0 w 12"/>
                <a:gd name="T3" fmla="*/ 14 h 20"/>
                <a:gd name="T4" fmla="*/ 12 w 12"/>
                <a:gd name="T5" fmla="*/ 0 h 20"/>
              </a:gdLst>
              <a:ahLst/>
              <a:cxnLst>
                <a:cxn ang="0">
                  <a:pos x="T0" y="T1"/>
                </a:cxn>
                <a:cxn ang="0">
                  <a:pos x="T2" y="T3"/>
                </a:cxn>
                <a:cxn ang="0">
                  <a:pos x="T4" y="T5"/>
                </a:cxn>
              </a:cxnLst>
              <a:rect l="0" t="0" r="r" b="b"/>
              <a:pathLst>
                <a:path w="12" h="20">
                  <a:moveTo>
                    <a:pt x="0" y="20"/>
                  </a:moveTo>
                  <a:cubicBezTo>
                    <a:pt x="0" y="14"/>
                    <a:pt x="0" y="14"/>
                    <a:pt x="0" y="14"/>
                  </a:cubicBezTo>
                  <a:cubicBezTo>
                    <a:pt x="0" y="11"/>
                    <a:pt x="12" y="0"/>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7" name="Freeform 9">
              <a:extLst>
                <a:ext uri="{FF2B5EF4-FFF2-40B4-BE49-F238E27FC236}">
                  <a16:creationId xmlns:a16="http://schemas.microsoft.com/office/drawing/2014/main" id="{2095E1AC-70F4-8094-A616-99531E484BFE}"/>
                </a:ext>
              </a:extLst>
            </p:cNvPr>
            <p:cNvSpPr>
              <a:spLocks/>
            </p:cNvSpPr>
            <p:nvPr/>
          </p:nvSpPr>
          <p:spPr bwMode="auto">
            <a:xfrm>
              <a:off x="8958867" y="3117851"/>
              <a:ext cx="106363" cy="255588"/>
            </a:xfrm>
            <a:custGeom>
              <a:avLst/>
              <a:gdLst>
                <a:gd name="T0" fmla="*/ 28 w 28"/>
                <a:gd name="T1" fmla="*/ 48 h 68"/>
                <a:gd name="T2" fmla="*/ 28 w 28"/>
                <a:gd name="T3" fmla="*/ 60 h 68"/>
                <a:gd name="T4" fmla="*/ 20 w 28"/>
                <a:gd name="T5" fmla="*/ 68 h 68"/>
                <a:gd name="T6" fmla="*/ 12 w 28"/>
                <a:gd name="T7" fmla="*/ 60 h 68"/>
                <a:gd name="T8" fmla="*/ 12 w 28"/>
                <a:gd name="T9" fmla="*/ 6 h 68"/>
                <a:gd name="T10" fmla="*/ 6 w 28"/>
                <a:gd name="T11" fmla="*/ 0 h 68"/>
                <a:gd name="T12" fmla="*/ 0 w 28"/>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 h="68">
                  <a:moveTo>
                    <a:pt x="28" y="48"/>
                  </a:moveTo>
                  <a:cubicBezTo>
                    <a:pt x="28" y="60"/>
                    <a:pt x="28" y="60"/>
                    <a:pt x="28" y="60"/>
                  </a:cubicBezTo>
                  <a:cubicBezTo>
                    <a:pt x="28" y="64"/>
                    <a:pt x="24" y="68"/>
                    <a:pt x="20" y="68"/>
                  </a:cubicBezTo>
                  <a:cubicBezTo>
                    <a:pt x="16" y="68"/>
                    <a:pt x="12" y="64"/>
                    <a:pt x="12" y="60"/>
                  </a:cubicBezTo>
                  <a:cubicBezTo>
                    <a:pt x="12" y="6"/>
                    <a:pt x="12" y="6"/>
                    <a:pt x="12" y="6"/>
                  </a:cubicBezTo>
                  <a:cubicBezTo>
                    <a:pt x="12" y="3"/>
                    <a:pt x="9" y="0"/>
                    <a:pt x="6" y="0"/>
                  </a:cubicBezTo>
                  <a:cubicBezTo>
                    <a:pt x="0" y="0"/>
                    <a:pt x="0" y="0"/>
                    <a:pt x="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8" name="Line 10">
              <a:extLst>
                <a:ext uri="{FF2B5EF4-FFF2-40B4-BE49-F238E27FC236}">
                  <a16:creationId xmlns:a16="http://schemas.microsoft.com/office/drawing/2014/main" id="{250A65AB-E23E-097F-691F-E46E212B9FC0}"/>
                </a:ext>
              </a:extLst>
            </p:cNvPr>
            <p:cNvSpPr>
              <a:spLocks noChangeShapeType="1"/>
            </p:cNvSpPr>
            <p:nvPr/>
          </p:nvSpPr>
          <p:spPr bwMode="auto">
            <a:xfrm>
              <a:off x="8763605" y="3178176"/>
              <a:ext cx="1952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29" name="Rectangle 11">
              <a:extLst>
                <a:ext uri="{FF2B5EF4-FFF2-40B4-BE49-F238E27FC236}">
                  <a16:creationId xmlns:a16="http://schemas.microsoft.com/office/drawing/2014/main" id="{8C4511B8-9F89-F7C1-F628-ADC6F42FE762}"/>
                </a:ext>
              </a:extLst>
            </p:cNvPr>
            <p:cNvSpPr>
              <a:spLocks noChangeArrowheads="1"/>
            </p:cNvSpPr>
            <p:nvPr/>
          </p:nvSpPr>
          <p:spPr bwMode="auto">
            <a:xfrm>
              <a:off x="8793767" y="3087688"/>
              <a:ext cx="134938" cy="6032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0" name="Line 12">
              <a:extLst>
                <a:ext uri="{FF2B5EF4-FFF2-40B4-BE49-F238E27FC236}">
                  <a16:creationId xmlns:a16="http://schemas.microsoft.com/office/drawing/2014/main" id="{44137D23-864B-6951-DB6C-6B373A590C73}"/>
                </a:ext>
              </a:extLst>
            </p:cNvPr>
            <p:cNvSpPr>
              <a:spLocks noChangeShapeType="1"/>
            </p:cNvSpPr>
            <p:nvPr/>
          </p:nvSpPr>
          <p:spPr bwMode="auto">
            <a:xfrm>
              <a:off x="8884255" y="3327401"/>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grpSp>
        <p:nvGrpSpPr>
          <p:cNvPr id="31" name="Group 30">
            <a:extLst>
              <a:ext uri="{FF2B5EF4-FFF2-40B4-BE49-F238E27FC236}">
                <a16:creationId xmlns:a16="http://schemas.microsoft.com/office/drawing/2014/main" id="{33B5D6E6-D870-5C18-A5A1-400163A77F39}"/>
              </a:ext>
            </a:extLst>
          </p:cNvPr>
          <p:cNvGrpSpPr/>
          <p:nvPr/>
        </p:nvGrpSpPr>
        <p:grpSpPr>
          <a:xfrm>
            <a:off x="2804675" y="2846200"/>
            <a:ext cx="344487" cy="346075"/>
            <a:chOff x="10876565" y="838073"/>
            <a:chExt cx="344487" cy="346075"/>
          </a:xfrm>
        </p:grpSpPr>
        <p:sp>
          <p:nvSpPr>
            <p:cNvPr id="32" name="Rectangle 434">
              <a:extLst>
                <a:ext uri="{FF2B5EF4-FFF2-40B4-BE49-F238E27FC236}">
                  <a16:creationId xmlns:a16="http://schemas.microsoft.com/office/drawing/2014/main" id="{2ABE8F4F-9A34-E861-24D0-540CBC711ADF}"/>
                </a:ext>
              </a:extLst>
            </p:cNvPr>
            <p:cNvSpPr>
              <a:spLocks noChangeArrowheads="1"/>
            </p:cNvSpPr>
            <p:nvPr/>
          </p:nvSpPr>
          <p:spPr bwMode="auto">
            <a:xfrm>
              <a:off x="10965465" y="974598"/>
              <a:ext cx="30163" cy="285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3" name="Rectangle 435">
              <a:extLst>
                <a:ext uri="{FF2B5EF4-FFF2-40B4-BE49-F238E27FC236}">
                  <a16:creationId xmlns:a16="http://schemas.microsoft.com/office/drawing/2014/main" id="{D8B8378D-2C68-0DF0-008E-6EBDC85E71BB}"/>
                </a:ext>
              </a:extLst>
            </p:cNvPr>
            <p:cNvSpPr>
              <a:spLocks noChangeArrowheads="1"/>
            </p:cNvSpPr>
            <p:nvPr/>
          </p:nvSpPr>
          <p:spPr bwMode="auto">
            <a:xfrm>
              <a:off x="11101990" y="974598"/>
              <a:ext cx="30163" cy="285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4" name="Freeform 436">
              <a:extLst>
                <a:ext uri="{FF2B5EF4-FFF2-40B4-BE49-F238E27FC236}">
                  <a16:creationId xmlns:a16="http://schemas.microsoft.com/office/drawing/2014/main" id="{464CCC77-73AD-1052-6E59-647410A37ED2}"/>
                </a:ext>
              </a:extLst>
            </p:cNvPr>
            <p:cNvSpPr>
              <a:spLocks/>
            </p:cNvSpPr>
            <p:nvPr/>
          </p:nvSpPr>
          <p:spPr bwMode="auto">
            <a:xfrm>
              <a:off x="10951177" y="898398"/>
              <a:ext cx="195263" cy="76200"/>
            </a:xfrm>
            <a:custGeom>
              <a:avLst/>
              <a:gdLst>
                <a:gd name="T0" fmla="*/ 123 w 123"/>
                <a:gd name="T1" fmla="*/ 48 h 48"/>
                <a:gd name="T2" fmla="*/ 123 w 123"/>
                <a:gd name="T3" fmla="*/ 19 h 48"/>
                <a:gd name="T4" fmla="*/ 104 w 123"/>
                <a:gd name="T5" fmla="*/ 0 h 48"/>
                <a:gd name="T6" fmla="*/ 19 w 123"/>
                <a:gd name="T7" fmla="*/ 0 h 48"/>
                <a:gd name="T8" fmla="*/ 0 w 123"/>
                <a:gd name="T9" fmla="*/ 19 h 48"/>
                <a:gd name="T10" fmla="*/ 0 w 123"/>
                <a:gd name="T11" fmla="*/ 48 h 48"/>
                <a:gd name="T12" fmla="*/ 123 w 123"/>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3" h="48">
                  <a:moveTo>
                    <a:pt x="123" y="48"/>
                  </a:moveTo>
                  <a:lnTo>
                    <a:pt x="123" y="19"/>
                  </a:lnTo>
                  <a:lnTo>
                    <a:pt x="104" y="0"/>
                  </a:lnTo>
                  <a:lnTo>
                    <a:pt x="19" y="0"/>
                  </a:lnTo>
                  <a:lnTo>
                    <a:pt x="0" y="19"/>
                  </a:lnTo>
                  <a:lnTo>
                    <a:pt x="0" y="48"/>
                  </a:lnTo>
                  <a:lnTo>
                    <a:pt x="123" y="48"/>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5" name="Freeform 437">
              <a:extLst>
                <a:ext uri="{FF2B5EF4-FFF2-40B4-BE49-F238E27FC236}">
                  <a16:creationId xmlns:a16="http://schemas.microsoft.com/office/drawing/2014/main" id="{B0FE0D9F-F57D-3F43-2039-60B72926DB40}"/>
                </a:ext>
              </a:extLst>
            </p:cNvPr>
            <p:cNvSpPr>
              <a:spLocks/>
            </p:cNvSpPr>
            <p:nvPr/>
          </p:nvSpPr>
          <p:spPr bwMode="auto">
            <a:xfrm>
              <a:off x="10981340" y="838073"/>
              <a:ext cx="134938" cy="60325"/>
            </a:xfrm>
            <a:custGeom>
              <a:avLst/>
              <a:gdLst>
                <a:gd name="T0" fmla="*/ 76 w 85"/>
                <a:gd name="T1" fmla="*/ 0 h 38"/>
                <a:gd name="T2" fmla="*/ 9 w 85"/>
                <a:gd name="T3" fmla="*/ 0 h 38"/>
                <a:gd name="T4" fmla="*/ 0 w 85"/>
                <a:gd name="T5" fmla="*/ 38 h 38"/>
                <a:gd name="T6" fmla="*/ 85 w 85"/>
                <a:gd name="T7" fmla="*/ 38 h 38"/>
                <a:gd name="T8" fmla="*/ 76 w 85"/>
                <a:gd name="T9" fmla="*/ 0 h 38"/>
              </a:gdLst>
              <a:ahLst/>
              <a:cxnLst>
                <a:cxn ang="0">
                  <a:pos x="T0" y="T1"/>
                </a:cxn>
                <a:cxn ang="0">
                  <a:pos x="T2" y="T3"/>
                </a:cxn>
                <a:cxn ang="0">
                  <a:pos x="T4" y="T5"/>
                </a:cxn>
                <a:cxn ang="0">
                  <a:pos x="T6" y="T7"/>
                </a:cxn>
                <a:cxn ang="0">
                  <a:pos x="T8" y="T9"/>
                </a:cxn>
              </a:cxnLst>
              <a:rect l="0" t="0" r="r" b="b"/>
              <a:pathLst>
                <a:path w="85" h="38">
                  <a:moveTo>
                    <a:pt x="76" y="0"/>
                  </a:moveTo>
                  <a:lnTo>
                    <a:pt x="9" y="0"/>
                  </a:lnTo>
                  <a:lnTo>
                    <a:pt x="0" y="38"/>
                  </a:lnTo>
                  <a:lnTo>
                    <a:pt x="85" y="38"/>
                  </a:lnTo>
                  <a:lnTo>
                    <a:pt x="76" y="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6" name="Line 438">
              <a:extLst>
                <a:ext uri="{FF2B5EF4-FFF2-40B4-BE49-F238E27FC236}">
                  <a16:creationId xmlns:a16="http://schemas.microsoft.com/office/drawing/2014/main" id="{EC406949-6F32-542F-3071-5B6F47B9E3A2}"/>
                </a:ext>
              </a:extLst>
            </p:cNvPr>
            <p:cNvSpPr>
              <a:spLocks noChangeShapeType="1"/>
            </p:cNvSpPr>
            <p:nvPr/>
          </p:nvSpPr>
          <p:spPr bwMode="auto">
            <a:xfrm>
              <a:off x="10951177" y="944436"/>
              <a:ext cx="38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7" name="Line 439">
              <a:extLst>
                <a:ext uri="{FF2B5EF4-FFF2-40B4-BE49-F238E27FC236}">
                  <a16:creationId xmlns:a16="http://schemas.microsoft.com/office/drawing/2014/main" id="{FAB37154-E1E4-ADCD-3851-628E137B63FC}"/>
                </a:ext>
              </a:extLst>
            </p:cNvPr>
            <p:cNvSpPr>
              <a:spLocks noChangeShapeType="1"/>
            </p:cNvSpPr>
            <p:nvPr/>
          </p:nvSpPr>
          <p:spPr bwMode="auto">
            <a:xfrm>
              <a:off x="11108340" y="944436"/>
              <a:ext cx="38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8" name="Line 440">
              <a:extLst>
                <a:ext uri="{FF2B5EF4-FFF2-40B4-BE49-F238E27FC236}">
                  <a16:creationId xmlns:a16="http://schemas.microsoft.com/office/drawing/2014/main" id="{1E20C59B-C8C6-D511-1E28-68E98B67FC74}"/>
                </a:ext>
              </a:extLst>
            </p:cNvPr>
            <p:cNvSpPr>
              <a:spLocks noChangeShapeType="1"/>
            </p:cNvSpPr>
            <p:nvPr/>
          </p:nvSpPr>
          <p:spPr bwMode="auto">
            <a:xfrm>
              <a:off x="10876565" y="1184148"/>
              <a:ext cx="603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39" name="Rectangle 441">
              <a:extLst>
                <a:ext uri="{FF2B5EF4-FFF2-40B4-BE49-F238E27FC236}">
                  <a16:creationId xmlns:a16="http://schemas.microsoft.com/office/drawing/2014/main" id="{9C209E33-10E1-885A-82A0-5CC6D94DAA40}"/>
                </a:ext>
              </a:extLst>
            </p:cNvPr>
            <p:cNvSpPr>
              <a:spLocks noChangeArrowheads="1"/>
            </p:cNvSpPr>
            <p:nvPr/>
          </p:nvSpPr>
          <p:spPr bwMode="auto">
            <a:xfrm>
              <a:off x="10890852" y="914273"/>
              <a:ext cx="30163" cy="2698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0" name="Line 442">
              <a:extLst>
                <a:ext uri="{FF2B5EF4-FFF2-40B4-BE49-F238E27FC236}">
                  <a16:creationId xmlns:a16="http://schemas.microsoft.com/office/drawing/2014/main" id="{69D86EA4-7544-C4E1-48C8-FFDAA0A01F24}"/>
                </a:ext>
              </a:extLst>
            </p:cNvPr>
            <p:cNvSpPr>
              <a:spLocks noChangeShapeType="1"/>
            </p:cNvSpPr>
            <p:nvPr/>
          </p:nvSpPr>
          <p:spPr bwMode="auto">
            <a:xfrm>
              <a:off x="11160727" y="1184148"/>
              <a:ext cx="603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1" name="Rectangle 443">
              <a:extLst>
                <a:ext uri="{FF2B5EF4-FFF2-40B4-BE49-F238E27FC236}">
                  <a16:creationId xmlns:a16="http://schemas.microsoft.com/office/drawing/2014/main" id="{8A77B83D-4C24-B612-EECA-DDC1DAD75FFC}"/>
                </a:ext>
              </a:extLst>
            </p:cNvPr>
            <p:cNvSpPr>
              <a:spLocks noChangeArrowheads="1"/>
            </p:cNvSpPr>
            <p:nvPr/>
          </p:nvSpPr>
          <p:spPr bwMode="auto">
            <a:xfrm>
              <a:off x="11176602" y="914273"/>
              <a:ext cx="30163" cy="269875"/>
            </a:xfrm>
            <a:prstGeom prst="rect">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2" name="Line 444">
              <a:extLst>
                <a:ext uri="{FF2B5EF4-FFF2-40B4-BE49-F238E27FC236}">
                  <a16:creationId xmlns:a16="http://schemas.microsoft.com/office/drawing/2014/main" id="{F8C92C41-4E53-6D30-3C2E-454ADC209D31}"/>
                </a:ext>
              </a:extLst>
            </p:cNvPr>
            <p:cNvSpPr>
              <a:spLocks noChangeShapeType="1"/>
            </p:cNvSpPr>
            <p:nvPr/>
          </p:nvSpPr>
          <p:spPr bwMode="auto">
            <a:xfrm>
              <a:off x="10921015" y="1003173"/>
              <a:ext cx="2555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3" name="Oval 445">
              <a:extLst>
                <a:ext uri="{FF2B5EF4-FFF2-40B4-BE49-F238E27FC236}">
                  <a16:creationId xmlns:a16="http://schemas.microsoft.com/office/drawing/2014/main" id="{6BC36AFD-0FC2-8A4F-6617-E5A4E3C0541E}"/>
                </a:ext>
              </a:extLst>
            </p:cNvPr>
            <p:cNvSpPr>
              <a:spLocks noChangeArrowheads="1"/>
            </p:cNvSpPr>
            <p:nvPr/>
          </p:nvSpPr>
          <p:spPr bwMode="auto">
            <a:xfrm>
              <a:off x="11025790" y="1079373"/>
              <a:ext cx="46038" cy="4445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4" name="Freeform 446">
              <a:extLst>
                <a:ext uri="{FF2B5EF4-FFF2-40B4-BE49-F238E27FC236}">
                  <a16:creationId xmlns:a16="http://schemas.microsoft.com/office/drawing/2014/main" id="{56CF85C6-4ECF-47FF-FF2A-FC78D8EE75CF}"/>
                </a:ext>
              </a:extLst>
            </p:cNvPr>
            <p:cNvSpPr>
              <a:spLocks/>
            </p:cNvSpPr>
            <p:nvPr/>
          </p:nvSpPr>
          <p:spPr bwMode="auto">
            <a:xfrm>
              <a:off x="10981340" y="1033336"/>
              <a:ext cx="131763" cy="136525"/>
            </a:xfrm>
            <a:custGeom>
              <a:avLst/>
              <a:gdLst>
                <a:gd name="T0" fmla="*/ 32 w 35"/>
                <a:gd name="T1" fmla="*/ 18 h 36"/>
                <a:gd name="T2" fmla="*/ 31 w 35"/>
                <a:gd name="T3" fmla="*/ 15 h 36"/>
                <a:gd name="T4" fmla="*/ 35 w 35"/>
                <a:gd name="T5" fmla="*/ 12 h 36"/>
                <a:gd name="T6" fmla="*/ 31 w 35"/>
                <a:gd name="T7" fmla="*/ 6 h 36"/>
                <a:gd name="T8" fmla="*/ 27 w 35"/>
                <a:gd name="T9" fmla="*/ 8 h 36"/>
                <a:gd name="T10" fmla="*/ 22 w 35"/>
                <a:gd name="T11" fmla="*/ 5 h 36"/>
                <a:gd name="T12" fmla="*/ 22 w 35"/>
                <a:gd name="T13" fmla="*/ 0 h 36"/>
                <a:gd name="T14" fmla="*/ 14 w 35"/>
                <a:gd name="T15" fmla="*/ 0 h 36"/>
                <a:gd name="T16" fmla="*/ 14 w 35"/>
                <a:gd name="T17" fmla="*/ 5 h 36"/>
                <a:gd name="T18" fmla="*/ 8 w 35"/>
                <a:gd name="T19" fmla="*/ 8 h 36"/>
                <a:gd name="T20" fmla="*/ 4 w 35"/>
                <a:gd name="T21" fmla="*/ 6 h 36"/>
                <a:gd name="T22" fmla="*/ 0 w 35"/>
                <a:gd name="T23" fmla="*/ 12 h 36"/>
                <a:gd name="T24" fmla="*/ 4 w 35"/>
                <a:gd name="T25" fmla="*/ 15 h 36"/>
                <a:gd name="T26" fmla="*/ 4 w 35"/>
                <a:gd name="T27" fmla="*/ 18 h 36"/>
                <a:gd name="T28" fmla="*/ 4 w 35"/>
                <a:gd name="T29" fmla="*/ 21 h 36"/>
                <a:gd name="T30" fmla="*/ 0 w 35"/>
                <a:gd name="T31" fmla="*/ 24 h 36"/>
                <a:gd name="T32" fmla="*/ 4 w 35"/>
                <a:gd name="T33" fmla="*/ 30 h 36"/>
                <a:gd name="T34" fmla="*/ 8 w 35"/>
                <a:gd name="T35" fmla="*/ 28 h 36"/>
                <a:gd name="T36" fmla="*/ 14 w 35"/>
                <a:gd name="T37" fmla="*/ 31 h 36"/>
                <a:gd name="T38" fmla="*/ 14 w 35"/>
                <a:gd name="T39" fmla="*/ 36 h 36"/>
                <a:gd name="T40" fmla="*/ 22 w 35"/>
                <a:gd name="T41" fmla="*/ 36 h 36"/>
                <a:gd name="T42" fmla="*/ 22 w 35"/>
                <a:gd name="T43" fmla="*/ 31 h 36"/>
                <a:gd name="T44" fmla="*/ 27 w 35"/>
                <a:gd name="T45" fmla="*/ 28 h 36"/>
                <a:gd name="T46" fmla="*/ 31 w 35"/>
                <a:gd name="T47" fmla="*/ 30 h 36"/>
                <a:gd name="T48" fmla="*/ 35 w 35"/>
                <a:gd name="T49" fmla="*/ 24 h 36"/>
                <a:gd name="T50" fmla="*/ 31 w 35"/>
                <a:gd name="T51" fmla="*/ 21 h 36"/>
                <a:gd name="T52" fmla="*/ 32 w 35"/>
                <a:gd name="T5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32" y="18"/>
                  </a:moveTo>
                  <a:cubicBezTo>
                    <a:pt x="32" y="17"/>
                    <a:pt x="32" y="16"/>
                    <a:pt x="31" y="15"/>
                  </a:cubicBezTo>
                  <a:cubicBezTo>
                    <a:pt x="35" y="12"/>
                    <a:pt x="35" y="12"/>
                    <a:pt x="35" y="12"/>
                  </a:cubicBezTo>
                  <a:cubicBezTo>
                    <a:pt x="31" y="6"/>
                    <a:pt x="31" y="6"/>
                    <a:pt x="31" y="6"/>
                  </a:cubicBezTo>
                  <a:cubicBezTo>
                    <a:pt x="27" y="8"/>
                    <a:pt x="27" y="8"/>
                    <a:pt x="27" y="8"/>
                  </a:cubicBezTo>
                  <a:cubicBezTo>
                    <a:pt x="26" y="6"/>
                    <a:pt x="24" y="5"/>
                    <a:pt x="22" y="5"/>
                  </a:cubicBezTo>
                  <a:cubicBezTo>
                    <a:pt x="22" y="0"/>
                    <a:pt x="22" y="0"/>
                    <a:pt x="22" y="0"/>
                  </a:cubicBezTo>
                  <a:cubicBezTo>
                    <a:pt x="14" y="0"/>
                    <a:pt x="14" y="0"/>
                    <a:pt x="14" y="0"/>
                  </a:cubicBezTo>
                  <a:cubicBezTo>
                    <a:pt x="14" y="5"/>
                    <a:pt x="14" y="5"/>
                    <a:pt x="14" y="5"/>
                  </a:cubicBezTo>
                  <a:cubicBezTo>
                    <a:pt x="12" y="5"/>
                    <a:pt x="10" y="6"/>
                    <a:pt x="8" y="8"/>
                  </a:cubicBezTo>
                  <a:cubicBezTo>
                    <a:pt x="4" y="6"/>
                    <a:pt x="4" y="6"/>
                    <a:pt x="4" y="6"/>
                  </a:cubicBezTo>
                  <a:cubicBezTo>
                    <a:pt x="0" y="12"/>
                    <a:pt x="0" y="12"/>
                    <a:pt x="0" y="12"/>
                  </a:cubicBezTo>
                  <a:cubicBezTo>
                    <a:pt x="4" y="15"/>
                    <a:pt x="4" y="15"/>
                    <a:pt x="4" y="15"/>
                  </a:cubicBezTo>
                  <a:cubicBezTo>
                    <a:pt x="4" y="16"/>
                    <a:pt x="4" y="17"/>
                    <a:pt x="4" y="18"/>
                  </a:cubicBezTo>
                  <a:cubicBezTo>
                    <a:pt x="4" y="19"/>
                    <a:pt x="4" y="20"/>
                    <a:pt x="4" y="21"/>
                  </a:cubicBezTo>
                  <a:cubicBezTo>
                    <a:pt x="0" y="24"/>
                    <a:pt x="0" y="24"/>
                    <a:pt x="0" y="24"/>
                  </a:cubicBezTo>
                  <a:cubicBezTo>
                    <a:pt x="4" y="30"/>
                    <a:pt x="4" y="30"/>
                    <a:pt x="4" y="30"/>
                  </a:cubicBezTo>
                  <a:cubicBezTo>
                    <a:pt x="8" y="28"/>
                    <a:pt x="8" y="28"/>
                    <a:pt x="8" y="28"/>
                  </a:cubicBezTo>
                  <a:cubicBezTo>
                    <a:pt x="10" y="30"/>
                    <a:pt x="12" y="31"/>
                    <a:pt x="14" y="31"/>
                  </a:cubicBezTo>
                  <a:cubicBezTo>
                    <a:pt x="14" y="36"/>
                    <a:pt x="14" y="36"/>
                    <a:pt x="14" y="36"/>
                  </a:cubicBezTo>
                  <a:cubicBezTo>
                    <a:pt x="22" y="36"/>
                    <a:pt x="22" y="36"/>
                    <a:pt x="22" y="36"/>
                  </a:cubicBezTo>
                  <a:cubicBezTo>
                    <a:pt x="22" y="31"/>
                    <a:pt x="22" y="31"/>
                    <a:pt x="22" y="31"/>
                  </a:cubicBezTo>
                  <a:cubicBezTo>
                    <a:pt x="24" y="31"/>
                    <a:pt x="26" y="30"/>
                    <a:pt x="27" y="28"/>
                  </a:cubicBezTo>
                  <a:cubicBezTo>
                    <a:pt x="31" y="30"/>
                    <a:pt x="31" y="30"/>
                    <a:pt x="31" y="30"/>
                  </a:cubicBezTo>
                  <a:cubicBezTo>
                    <a:pt x="35" y="24"/>
                    <a:pt x="35" y="24"/>
                    <a:pt x="35" y="24"/>
                  </a:cubicBezTo>
                  <a:cubicBezTo>
                    <a:pt x="31" y="21"/>
                    <a:pt x="31" y="21"/>
                    <a:pt x="31" y="21"/>
                  </a:cubicBezTo>
                  <a:cubicBezTo>
                    <a:pt x="32" y="20"/>
                    <a:pt x="32" y="19"/>
                    <a:pt x="32" y="18"/>
                  </a:cubicBez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grpSp>
        <p:nvGrpSpPr>
          <p:cNvPr id="45" name="Group 44">
            <a:extLst>
              <a:ext uri="{FF2B5EF4-FFF2-40B4-BE49-F238E27FC236}">
                <a16:creationId xmlns:a16="http://schemas.microsoft.com/office/drawing/2014/main" id="{D8F68646-FBC6-A99E-1FF6-CC3314618DD3}"/>
              </a:ext>
            </a:extLst>
          </p:cNvPr>
          <p:cNvGrpSpPr/>
          <p:nvPr/>
        </p:nvGrpSpPr>
        <p:grpSpPr>
          <a:xfrm>
            <a:off x="2832456" y="3954728"/>
            <a:ext cx="288925" cy="346075"/>
            <a:chOff x="2709863" y="5800726"/>
            <a:chExt cx="288925" cy="346075"/>
          </a:xfrm>
        </p:grpSpPr>
        <p:sp>
          <p:nvSpPr>
            <p:cNvPr id="46" name="Freeform 880">
              <a:extLst>
                <a:ext uri="{FF2B5EF4-FFF2-40B4-BE49-F238E27FC236}">
                  <a16:creationId xmlns:a16="http://schemas.microsoft.com/office/drawing/2014/main" id="{E113637D-75BE-2C14-3847-096DC418752F}"/>
                </a:ext>
              </a:extLst>
            </p:cNvPr>
            <p:cNvSpPr>
              <a:spLocks/>
            </p:cNvSpPr>
            <p:nvPr/>
          </p:nvSpPr>
          <p:spPr bwMode="auto">
            <a:xfrm>
              <a:off x="2720975" y="5921376"/>
              <a:ext cx="271463" cy="60325"/>
            </a:xfrm>
            <a:custGeom>
              <a:avLst/>
              <a:gdLst>
                <a:gd name="T0" fmla="*/ 0 w 72"/>
                <a:gd name="T1" fmla="*/ 0 h 16"/>
                <a:gd name="T2" fmla="*/ 0 w 72"/>
                <a:gd name="T3" fmla="*/ 0 h 16"/>
                <a:gd name="T4" fmla="*/ 16 w 72"/>
                <a:gd name="T5" fmla="*/ 16 h 16"/>
                <a:gd name="T6" fmla="*/ 72 w 72"/>
                <a:gd name="T7" fmla="*/ 16 h 16"/>
              </a:gdLst>
              <a:ahLst/>
              <a:cxnLst>
                <a:cxn ang="0">
                  <a:pos x="T0" y="T1"/>
                </a:cxn>
                <a:cxn ang="0">
                  <a:pos x="T2" y="T3"/>
                </a:cxn>
                <a:cxn ang="0">
                  <a:pos x="T4" y="T5"/>
                </a:cxn>
                <a:cxn ang="0">
                  <a:pos x="T6" y="T7"/>
                </a:cxn>
              </a:cxnLst>
              <a:rect l="0" t="0" r="r" b="b"/>
              <a:pathLst>
                <a:path w="72" h="16">
                  <a:moveTo>
                    <a:pt x="0" y="0"/>
                  </a:moveTo>
                  <a:cubicBezTo>
                    <a:pt x="0" y="0"/>
                    <a:pt x="0" y="0"/>
                    <a:pt x="0" y="0"/>
                  </a:cubicBezTo>
                  <a:cubicBezTo>
                    <a:pt x="0" y="9"/>
                    <a:pt x="7" y="16"/>
                    <a:pt x="16" y="16"/>
                  </a:cubicBezTo>
                  <a:cubicBezTo>
                    <a:pt x="72" y="16"/>
                    <a:pt x="72" y="16"/>
                    <a:pt x="72" y="16"/>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7" name="Line 881">
              <a:extLst>
                <a:ext uri="{FF2B5EF4-FFF2-40B4-BE49-F238E27FC236}">
                  <a16:creationId xmlns:a16="http://schemas.microsoft.com/office/drawing/2014/main" id="{18C5A5E0-5E26-6EA9-DCC5-A49B2D32FADD}"/>
                </a:ext>
              </a:extLst>
            </p:cNvPr>
            <p:cNvSpPr>
              <a:spLocks noChangeShapeType="1"/>
            </p:cNvSpPr>
            <p:nvPr/>
          </p:nvSpPr>
          <p:spPr bwMode="auto">
            <a:xfrm flipV="1">
              <a:off x="2811463"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8" name="Line 882">
              <a:extLst>
                <a:ext uri="{FF2B5EF4-FFF2-40B4-BE49-F238E27FC236}">
                  <a16:creationId xmlns:a16="http://schemas.microsoft.com/office/drawing/2014/main" id="{846D5F38-6CFA-2B70-F395-5EB7D5DF7217}"/>
                </a:ext>
              </a:extLst>
            </p:cNvPr>
            <p:cNvSpPr>
              <a:spLocks noChangeShapeType="1"/>
            </p:cNvSpPr>
            <p:nvPr/>
          </p:nvSpPr>
          <p:spPr bwMode="auto">
            <a:xfrm flipV="1">
              <a:off x="2901950"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49" name="Line 883">
              <a:extLst>
                <a:ext uri="{FF2B5EF4-FFF2-40B4-BE49-F238E27FC236}">
                  <a16:creationId xmlns:a16="http://schemas.microsoft.com/office/drawing/2014/main" id="{0FCF9981-437A-EB8F-A0E0-6A6ECDC15320}"/>
                </a:ext>
              </a:extLst>
            </p:cNvPr>
            <p:cNvSpPr>
              <a:spLocks noChangeShapeType="1"/>
            </p:cNvSpPr>
            <p:nvPr/>
          </p:nvSpPr>
          <p:spPr bwMode="auto">
            <a:xfrm flipV="1">
              <a:off x="2992438" y="5921376"/>
              <a:ext cx="0" cy="1190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0" name="Freeform 884">
              <a:extLst>
                <a:ext uri="{FF2B5EF4-FFF2-40B4-BE49-F238E27FC236}">
                  <a16:creationId xmlns:a16="http://schemas.microsoft.com/office/drawing/2014/main" id="{27E9A248-5A31-1004-15E7-23E863FB5E67}"/>
                </a:ext>
              </a:extLst>
            </p:cNvPr>
            <p:cNvSpPr>
              <a:spLocks/>
            </p:cNvSpPr>
            <p:nvPr/>
          </p:nvSpPr>
          <p:spPr bwMode="auto">
            <a:xfrm>
              <a:off x="2709863" y="5800726"/>
              <a:ext cx="30163" cy="63500"/>
            </a:xfrm>
            <a:custGeom>
              <a:avLst/>
              <a:gdLst>
                <a:gd name="T0" fmla="*/ 0 w 8"/>
                <a:gd name="T1" fmla="*/ 17 h 17"/>
                <a:gd name="T2" fmla="*/ 0 w 8"/>
                <a:gd name="T3" fmla="*/ 0 h 17"/>
                <a:gd name="T4" fmla="*/ 4 w 8"/>
                <a:gd name="T5" fmla="*/ 0 h 17"/>
                <a:gd name="T6" fmla="*/ 8 w 8"/>
                <a:gd name="T7" fmla="*/ 4 h 17"/>
                <a:gd name="T8" fmla="*/ 4 w 8"/>
                <a:gd name="T9" fmla="*/ 8 h 17"/>
                <a:gd name="T10" fmla="*/ 0 w 8"/>
                <a:gd name="T11" fmla="*/ 8 h 17"/>
              </a:gdLst>
              <a:ahLst/>
              <a:cxnLst>
                <a:cxn ang="0">
                  <a:pos x="T0" y="T1"/>
                </a:cxn>
                <a:cxn ang="0">
                  <a:pos x="T2" y="T3"/>
                </a:cxn>
                <a:cxn ang="0">
                  <a:pos x="T4" y="T5"/>
                </a:cxn>
                <a:cxn ang="0">
                  <a:pos x="T6" y="T7"/>
                </a:cxn>
                <a:cxn ang="0">
                  <a:pos x="T8" y="T9"/>
                </a:cxn>
                <a:cxn ang="0">
                  <a:pos x="T10" y="T11"/>
                </a:cxn>
              </a:cxnLst>
              <a:rect l="0" t="0" r="r" b="b"/>
              <a:pathLst>
                <a:path w="8" h="17">
                  <a:moveTo>
                    <a:pt x="0" y="17"/>
                  </a:moveTo>
                  <a:cubicBezTo>
                    <a:pt x="0" y="0"/>
                    <a:pt x="0" y="0"/>
                    <a:pt x="0" y="0"/>
                  </a:cubicBezTo>
                  <a:cubicBezTo>
                    <a:pt x="4" y="0"/>
                    <a:pt x="4" y="0"/>
                    <a:pt x="4" y="0"/>
                  </a:cubicBezTo>
                  <a:cubicBezTo>
                    <a:pt x="7" y="0"/>
                    <a:pt x="8" y="2"/>
                    <a:pt x="8" y="4"/>
                  </a:cubicBezTo>
                  <a:cubicBezTo>
                    <a:pt x="8" y="6"/>
                    <a:pt x="7" y="8"/>
                    <a:pt x="4" y="8"/>
                  </a:cubicBezTo>
                  <a:cubicBezTo>
                    <a:pt x="0" y="8"/>
                    <a:pt x="0" y="8"/>
                    <a:pt x="0" y="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1" name="Line 885">
              <a:extLst>
                <a:ext uri="{FF2B5EF4-FFF2-40B4-BE49-F238E27FC236}">
                  <a16:creationId xmlns:a16="http://schemas.microsoft.com/office/drawing/2014/main" id="{855027AE-E0A9-62B7-CDFA-4474209AF323}"/>
                </a:ext>
              </a:extLst>
            </p:cNvPr>
            <p:cNvSpPr>
              <a:spLocks noChangeShapeType="1"/>
            </p:cNvSpPr>
            <p:nvPr/>
          </p:nvSpPr>
          <p:spPr bwMode="auto">
            <a:xfrm>
              <a:off x="2725738" y="5830888"/>
              <a:ext cx="14288" cy="33338"/>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2" name="Freeform 886">
              <a:extLst>
                <a:ext uri="{FF2B5EF4-FFF2-40B4-BE49-F238E27FC236}">
                  <a16:creationId xmlns:a16="http://schemas.microsoft.com/office/drawing/2014/main" id="{FCC3E9B0-35FC-598A-A14D-133BC9FDCFEF}"/>
                </a:ext>
              </a:extLst>
            </p:cNvPr>
            <p:cNvSpPr>
              <a:spLocks/>
            </p:cNvSpPr>
            <p:nvPr/>
          </p:nvSpPr>
          <p:spPr bwMode="auto">
            <a:xfrm>
              <a:off x="2808288" y="5800726"/>
              <a:ext cx="7938" cy="63500"/>
            </a:xfrm>
            <a:custGeom>
              <a:avLst/>
              <a:gdLst>
                <a:gd name="T0" fmla="*/ 5 w 5"/>
                <a:gd name="T1" fmla="*/ 40 h 40"/>
                <a:gd name="T2" fmla="*/ 5 w 5"/>
                <a:gd name="T3" fmla="*/ 0 h 40"/>
                <a:gd name="T4" fmla="*/ 0 w 5"/>
                <a:gd name="T5" fmla="*/ 5 h 40"/>
              </a:gdLst>
              <a:ahLst/>
              <a:cxnLst>
                <a:cxn ang="0">
                  <a:pos x="T0" y="T1"/>
                </a:cxn>
                <a:cxn ang="0">
                  <a:pos x="T2" y="T3"/>
                </a:cxn>
                <a:cxn ang="0">
                  <a:pos x="T4" y="T5"/>
                </a:cxn>
              </a:cxnLst>
              <a:rect l="0" t="0" r="r" b="b"/>
              <a:pathLst>
                <a:path w="5" h="40">
                  <a:moveTo>
                    <a:pt x="5" y="40"/>
                  </a:moveTo>
                  <a:lnTo>
                    <a:pt x="5" y="0"/>
                  </a:lnTo>
                  <a:lnTo>
                    <a:pt x="0" y="5"/>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3" name="Freeform 887">
              <a:extLst>
                <a:ext uri="{FF2B5EF4-FFF2-40B4-BE49-F238E27FC236}">
                  <a16:creationId xmlns:a16="http://schemas.microsoft.com/office/drawing/2014/main" id="{1A90F26F-462C-C245-8C47-49C513940289}"/>
                </a:ext>
              </a:extLst>
            </p:cNvPr>
            <p:cNvSpPr>
              <a:spLocks/>
            </p:cNvSpPr>
            <p:nvPr/>
          </p:nvSpPr>
          <p:spPr bwMode="auto">
            <a:xfrm>
              <a:off x="2879725" y="6081713"/>
              <a:ext cx="30163" cy="65088"/>
            </a:xfrm>
            <a:custGeom>
              <a:avLst/>
              <a:gdLst>
                <a:gd name="T0" fmla="*/ 16 w 19"/>
                <a:gd name="T1" fmla="*/ 41 h 41"/>
                <a:gd name="T2" fmla="*/ 16 w 19"/>
                <a:gd name="T3" fmla="*/ 0 h 41"/>
                <a:gd name="T4" fmla="*/ 0 w 19"/>
                <a:gd name="T5" fmla="*/ 27 h 41"/>
                <a:gd name="T6" fmla="*/ 19 w 19"/>
                <a:gd name="T7" fmla="*/ 27 h 41"/>
              </a:gdLst>
              <a:ahLst/>
              <a:cxnLst>
                <a:cxn ang="0">
                  <a:pos x="T0" y="T1"/>
                </a:cxn>
                <a:cxn ang="0">
                  <a:pos x="T2" y="T3"/>
                </a:cxn>
                <a:cxn ang="0">
                  <a:pos x="T4" y="T5"/>
                </a:cxn>
                <a:cxn ang="0">
                  <a:pos x="T6" y="T7"/>
                </a:cxn>
              </a:cxnLst>
              <a:rect l="0" t="0" r="r" b="b"/>
              <a:pathLst>
                <a:path w="19" h="41">
                  <a:moveTo>
                    <a:pt x="16" y="41"/>
                  </a:moveTo>
                  <a:lnTo>
                    <a:pt x="16" y="0"/>
                  </a:lnTo>
                  <a:lnTo>
                    <a:pt x="0" y="27"/>
                  </a:lnTo>
                  <a:lnTo>
                    <a:pt x="19" y="27"/>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4" name="Oval 888">
              <a:extLst>
                <a:ext uri="{FF2B5EF4-FFF2-40B4-BE49-F238E27FC236}">
                  <a16:creationId xmlns:a16="http://schemas.microsoft.com/office/drawing/2014/main" id="{72B071BD-C79B-FBE5-8B57-37E230A42E83}"/>
                </a:ext>
              </a:extLst>
            </p:cNvPr>
            <p:cNvSpPr>
              <a:spLocks noChangeArrowheads="1"/>
            </p:cNvSpPr>
            <p:nvPr/>
          </p:nvSpPr>
          <p:spPr bwMode="auto">
            <a:xfrm>
              <a:off x="2970213" y="6108701"/>
              <a:ext cx="28575" cy="3810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5" name="Freeform 889">
              <a:extLst>
                <a:ext uri="{FF2B5EF4-FFF2-40B4-BE49-F238E27FC236}">
                  <a16:creationId xmlns:a16="http://schemas.microsoft.com/office/drawing/2014/main" id="{ABBCF7E6-0C8A-F13E-3690-CA2978D59D56}"/>
                </a:ext>
              </a:extLst>
            </p:cNvPr>
            <p:cNvSpPr>
              <a:spLocks/>
            </p:cNvSpPr>
            <p:nvPr/>
          </p:nvSpPr>
          <p:spPr bwMode="auto">
            <a:xfrm>
              <a:off x="2970213" y="6081713"/>
              <a:ext cx="22225" cy="46038"/>
            </a:xfrm>
            <a:custGeom>
              <a:avLst/>
              <a:gdLst>
                <a:gd name="T0" fmla="*/ 6 w 6"/>
                <a:gd name="T1" fmla="*/ 0 h 12"/>
                <a:gd name="T2" fmla="*/ 0 w 6"/>
                <a:gd name="T3" fmla="*/ 7 h 12"/>
                <a:gd name="T4" fmla="*/ 0 w 6"/>
                <a:gd name="T5" fmla="*/ 12 h 12"/>
              </a:gdLst>
              <a:ahLst/>
              <a:cxnLst>
                <a:cxn ang="0">
                  <a:pos x="T0" y="T1"/>
                </a:cxn>
                <a:cxn ang="0">
                  <a:pos x="T2" y="T3"/>
                </a:cxn>
                <a:cxn ang="0">
                  <a:pos x="T4" y="T5"/>
                </a:cxn>
              </a:cxnLst>
              <a:rect l="0" t="0" r="r" b="b"/>
              <a:pathLst>
                <a:path w="6" h="12">
                  <a:moveTo>
                    <a:pt x="6" y="0"/>
                  </a:moveTo>
                  <a:cubicBezTo>
                    <a:pt x="0" y="0"/>
                    <a:pt x="0" y="5"/>
                    <a:pt x="0" y="7"/>
                  </a:cubicBezTo>
                  <a:cubicBezTo>
                    <a:pt x="0" y="12"/>
                    <a:pt x="0" y="12"/>
                    <a:pt x="0" y="12"/>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6" name="Freeform 890">
              <a:extLst>
                <a:ext uri="{FF2B5EF4-FFF2-40B4-BE49-F238E27FC236}">
                  <a16:creationId xmlns:a16="http://schemas.microsoft.com/office/drawing/2014/main" id="{6542429F-022B-D5A0-BFDB-6CE171C58B96}"/>
                </a:ext>
              </a:extLst>
            </p:cNvPr>
            <p:cNvSpPr>
              <a:spLocks/>
            </p:cNvSpPr>
            <p:nvPr/>
          </p:nvSpPr>
          <p:spPr bwMode="auto">
            <a:xfrm>
              <a:off x="2970213" y="5800726"/>
              <a:ext cx="25400" cy="63500"/>
            </a:xfrm>
            <a:custGeom>
              <a:avLst/>
              <a:gdLst>
                <a:gd name="T0" fmla="*/ 7 w 7"/>
                <a:gd name="T1" fmla="*/ 0 h 17"/>
                <a:gd name="T2" fmla="*/ 0 w 7"/>
                <a:gd name="T3" fmla="*/ 0 h 17"/>
                <a:gd name="T4" fmla="*/ 0 w 7"/>
                <a:gd name="T5" fmla="*/ 8 h 17"/>
                <a:gd name="T6" fmla="*/ 4 w 7"/>
                <a:gd name="T7" fmla="*/ 8 h 17"/>
                <a:gd name="T8" fmla="*/ 7 w 7"/>
                <a:gd name="T9" fmla="*/ 12 h 17"/>
                <a:gd name="T10" fmla="*/ 4 w 7"/>
                <a:gd name="T11" fmla="*/ 17 h 17"/>
                <a:gd name="T12" fmla="*/ 0 w 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7" y="0"/>
                  </a:moveTo>
                  <a:cubicBezTo>
                    <a:pt x="0" y="0"/>
                    <a:pt x="0" y="0"/>
                    <a:pt x="0" y="0"/>
                  </a:cubicBezTo>
                  <a:cubicBezTo>
                    <a:pt x="0" y="8"/>
                    <a:pt x="0" y="8"/>
                    <a:pt x="0" y="8"/>
                  </a:cubicBezTo>
                  <a:cubicBezTo>
                    <a:pt x="4" y="8"/>
                    <a:pt x="4" y="8"/>
                    <a:pt x="4" y="8"/>
                  </a:cubicBezTo>
                  <a:cubicBezTo>
                    <a:pt x="7" y="8"/>
                    <a:pt x="7" y="11"/>
                    <a:pt x="7" y="12"/>
                  </a:cubicBezTo>
                  <a:cubicBezTo>
                    <a:pt x="7" y="14"/>
                    <a:pt x="7" y="17"/>
                    <a:pt x="4" y="17"/>
                  </a:cubicBezTo>
                  <a:cubicBezTo>
                    <a:pt x="0" y="17"/>
                    <a:pt x="0" y="17"/>
                    <a:pt x="0" y="17"/>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7" name="Freeform 891">
              <a:extLst>
                <a:ext uri="{FF2B5EF4-FFF2-40B4-BE49-F238E27FC236}">
                  <a16:creationId xmlns:a16="http://schemas.microsoft.com/office/drawing/2014/main" id="{E05E7D81-6D4E-CC9E-97A3-45B71FA29A30}"/>
                </a:ext>
              </a:extLst>
            </p:cNvPr>
            <p:cNvSpPr>
              <a:spLocks/>
            </p:cNvSpPr>
            <p:nvPr/>
          </p:nvSpPr>
          <p:spPr bwMode="auto">
            <a:xfrm>
              <a:off x="2800350" y="6081713"/>
              <a:ext cx="30163" cy="65088"/>
            </a:xfrm>
            <a:custGeom>
              <a:avLst/>
              <a:gdLst>
                <a:gd name="T0" fmla="*/ 0 w 8"/>
                <a:gd name="T1" fmla="*/ 4 h 17"/>
                <a:gd name="T2" fmla="*/ 4 w 8"/>
                <a:gd name="T3" fmla="*/ 0 h 17"/>
                <a:gd name="T4" fmla="*/ 8 w 8"/>
                <a:gd name="T5" fmla="*/ 4 h 17"/>
                <a:gd name="T6" fmla="*/ 7 w 8"/>
                <a:gd name="T7" fmla="*/ 6 h 17"/>
                <a:gd name="T8" fmla="*/ 0 w 8"/>
                <a:gd name="T9" fmla="*/ 17 h 17"/>
                <a:gd name="T10" fmla="*/ 8 w 8"/>
                <a:gd name="T11" fmla="*/ 17 h 17"/>
              </a:gdLst>
              <a:ahLst/>
              <a:cxnLst>
                <a:cxn ang="0">
                  <a:pos x="T0" y="T1"/>
                </a:cxn>
                <a:cxn ang="0">
                  <a:pos x="T2" y="T3"/>
                </a:cxn>
                <a:cxn ang="0">
                  <a:pos x="T4" y="T5"/>
                </a:cxn>
                <a:cxn ang="0">
                  <a:pos x="T6" y="T7"/>
                </a:cxn>
                <a:cxn ang="0">
                  <a:pos x="T8" y="T9"/>
                </a:cxn>
                <a:cxn ang="0">
                  <a:pos x="T10" y="T11"/>
                </a:cxn>
              </a:cxnLst>
              <a:rect l="0" t="0" r="r" b="b"/>
              <a:pathLst>
                <a:path w="8" h="17">
                  <a:moveTo>
                    <a:pt x="0" y="4"/>
                  </a:moveTo>
                  <a:cubicBezTo>
                    <a:pt x="0" y="2"/>
                    <a:pt x="1" y="0"/>
                    <a:pt x="4" y="0"/>
                  </a:cubicBezTo>
                  <a:cubicBezTo>
                    <a:pt x="6" y="0"/>
                    <a:pt x="8" y="2"/>
                    <a:pt x="8" y="4"/>
                  </a:cubicBezTo>
                  <a:cubicBezTo>
                    <a:pt x="8" y="5"/>
                    <a:pt x="7" y="6"/>
                    <a:pt x="7" y="6"/>
                  </a:cubicBezTo>
                  <a:cubicBezTo>
                    <a:pt x="0" y="17"/>
                    <a:pt x="0" y="17"/>
                    <a:pt x="0" y="17"/>
                  </a:cubicBezTo>
                  <a:cubicBezTo>
                    <a:pt x="8" y="17"/>
                    <a:pt x="8" y="17"/>
                    <a:pt x="8" y="17"/>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8" name="Freeform 892">
              <a:extLst>
                <a:ext uri="{FF2B5EF4-FFF2-40B4-BE49-F238E27FC236}">
                  <a16:creationId xmlns:a16="http://schemas.microsoft.com/office/drawing/2014/main" id="{4759881B-0CFC-945B-D7F2-FBD8DD2622E4}"/>
                </a:ext>
              </a:extLst>
            </p:cNvPr>
            <p:cNvSpPr>
              <a:spLocks/>
            </p:cNvSpPr>
            <p:nvPr/>
          </p:nvSpPr>
          <p:spPr bwMode="auto">
            <a:xfrm>
              <a:off x="2879725" y="5800726"/>
              <a:ext cx="30163" cy="30163"/>
            </a:xfrm>
            <a:custGeom>
              <a:avLst/>
              <a:gdLst>
                <a:gd name="T0" fmla="*/ 0 w 8"/>
                <a:gd name="T1" fmla="*/ 4 h 8"/>
                <a:gd name="T2" fmla="*/ 4 w 8"/>
                <a:gd name="T3" fmla="*/ 0 h 8"/>
                <a:gd name="T4" fmla="*/ 8 w 8"/>
                <a:gd name="T5" fmla="*/ 4 h 8"/>
                <a:gd name="T6" fmla="*/ 4 w 8"/>
                <a:gd name="T7" fmla="*/ 8 h 8"/>
              </a:gdLst>
              <a:ahLst/>
              <a:cxnLst>
                <a:cxn ang="0">
                  <a:pos x="T0" y="T1"/>
                </a:cxn>
                <a:cxn ang="0">
                  <a:pos x="T2" y="T3"/>
                </a:cxn>
                <a:cxn ang="0">
                  <a:pos x="T4" y="T5"/>
                </a:cxn>
                <a:cxn ang="0">
                  <a:pos x="T6" y="T7"/>
                </a:cxn>
              </a:cxnLst>
              <a:rect l="0" t="0" r="r" b="b"/>
              <a:pathLst>
                <a:path w="8" h="8">
                  <a:moveTo>
                    <a:pt x="0" y="4"/>
                  </a:moveTo>
                  <a:cubicBezTo>
                    <a:pt x="0" y="2"/>
                    <a:pt x="1" y="0"/>
                    <a:pt x="4" y="0"/>
                  </a:cubicBezTo>
                  <a:cubicBezTo>
                    <a:pt x="7" y="0"/>
                    <a:pt x="8" y="3"/>
                    <a:pt x="8" y="4"/>
                  </a:cubicBezTo>
                  <a:cubicBezTo>
                    <a:pt x="8" y="6"/>
                    <a:pt x="7" y="8"/>
                    <a:pt x="4" y="8"/>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sp>
          <p:nvSpPr>
            <p:cNvPr id="59" name="Freeform 893">
              <a:extLst>
                <a:ext uri="{FF2B5EF4-FFF2-40B4-BE49-F238E27FC236}">
                  <a16:creationId xmlns:a16="http://schemas.microsoft.com/office/drawing/2014/main" id="{BF2D4F3B-35C2-6DBE-1DA3-47BBE8913629}"/>
                </a:ext>
              </a:extLst>
            </p:cNvPr>
            <p:cNvSpPr>
              <a:spLocks/>
            </p:cNvSpPr>
            <p:nvPr/>
          </p:nvSpPr>
          <p:spPr bwMode="auto">
            <a:xfrm>
              <a:off x="2879725" y="5830888"/>
              <a:ext cx="30163" cy="33338"/>
            </a:xfrm>
            <a:custGeom>
              <a:avLst/>
              <a:gdLst>
                <a:gd name="T0" fmla="*/ 0 w 8"/>
                <a:gd name="T1" fmla="*/ 5 h 9"/>
                <a:gd name="T2" fmla="*/ 4 w 8"/>
                <a:gd name="T3" fmla="*/ 9 h 9"/>
                <a:gd name="T4" fmla="*/ 8 w 8"/>
                <a:gd name="T5" fmla="*/ 5 h 9"/>
                <a:gd name="T6" fmla="*/ 4 w 8"/>
                <a:gd name="T7" fmla="*/ 0 h 9"/>
              </a:gdLst>
              <a:ahLst/>
              <a:cxnLst>
                <a:cxn ang="0">
                  <a:pos x="T0" y="T1"/>
                </a:cxn>
                <a:cxn ang="0">
                  <a:pos x="T2" y="T3"/>
                </a:cxn>
                <a:cxn ang="0">
                  <a:pos x="T4" y="T5"/>
                </a:cxn>
                <a:cxn ang="0">
                  <a:pos x="T6" y="T7"/>
                </a:cxn>
              </a:cxnLst>
              <a:rect l="0" t="0" r="r" b="b"/>
              <a:pathLst>
                <a:path w="8" h="9">
                  <a:moveTo>
                    <a:pt x="0" y="5"/>
                  </a:moveTo>
                  <a:cubicBezTo>
                    <a:pt x="0" y="7"/>
                    <a:pt x="1" y="9"/>
                    <a:pt x="4" y="9"/>
                  </a:cubicBezTo>
                  <a:cubicBezTo>
                    <a:pt x="7" y="9"/>
                    <a:pt x="8" y="6"/>
                    <a:pt x="8" y="5"/>
                  </a:cubicBezTo>
                  <a:cubicBezTo>
                    <a:pt x="8" y="3"/>
                    <a:pt x="7" y="0"/>
                    <a:pt x="4"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atin typeface="Tw Cen MT" panose="020B0602020104020603" pitchFamily="34" charset="0"/>
              </a:endParaRPr>
            </a:p>
          </p:txBody>
        </p:sp>
      </p:grpSp>
      <p:pic>
        <p:nvPicPr>
          <p:cNvPr id="61" name="Picture 60" descr="A black background with a black square&#10;&#10;AI-generated content may be incorrect.">
            <a:extLst>
              <a:ext uri="{FF2B5EF4-FFF2-40B4-BE49-F238E27FC236}">
                <a16:creationId xmlns:a16="http://schemas.microsoft.com/office/drawing/2014/main" id="{3786C822-2078-3E82-FB61-143B9DB25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43" y="3031644"/>
            <a:ext cx="722140" cy="722140"/>
          </a:xfrm>
          <a:prstGeom prst="rect">
            <a:avLst/>
          </a:prstGeom>
        </p:spPr>
      </p:pic>
      <p:sp>
        <p:nvSpPr>
          <p:cNvPr id="9" name="Rectangle 8">
            <a:extLst>
              <a:ext uri="{FF2B5EF4-FFF2-40B4-BE49-F238E27FC236}">
                <a16:creationId xmlns:a16="http://schemas.microsoft.com/office/drawing/2014/main" id="{DF4548C1-EC26-B0F4-F7F8-20EC5F61799F}"/>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F7DAF4C9-D2E3-8755-C673-BE1C053FD2F0}"/>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A449458E-64C2-71B7-E363-DFE541AF75FF}"/>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47962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5A954-72EF-641E-BA9D-43C147E4BF92}"/>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31FAC054-7964-507D-DA39-AE966A349E0E}"/>
              </a:ext>
            </a:extLst>
          </p:cNvPr>
          <p:cNvSpPr/>
          <p:nvPr/>
        </p:nvSpPr>
        <p:spPr>
          <a:xfrm>
            <a:off x="648073" y="4739351"/>
            <a:ext cx="4789429" cy="1836651"/>
          </a:xfrm>
          <a:prstGeom prst="rect">
            <a:avLst/>
          </a:prstGeom>
          <a:solidFill>
            <a:schemeClr val="accent6">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TextBox 4">
            <a:extLst>
              <a:ext uri="{FF2B5EF4-FFF2-40B4-BE49-F238E27FC236}">
                <a16:creationId xmlns:a16="http://schemas.microsoft.com/office/drawing/2014/main" id="{6BBB135B-D54E-ED50-8433-90705387A0C2}"/>
              </a:ext>
            </a:extLst>
          </p:cNvPr>
          <p:cNvSpPr txBox="1"/>
          <p:nvPr/>
        </p:nvSpPr>
        <p:spPr>
          <a:xfrm>
            <a:off x="757157" y="5260774"/>
            <a:ext cx="4571261" cy="738664"/>
          </a:xfrm>
          <a:prstGeom prst="rect">
            <a:avLst/>
          </a:prstGeom>
          <a:noFill/>
        </p:spPr>
        <p:txBody>
          <a:bodyPr wrap="square" lIns="91440" tIns="45720" rIns="91440" bIns="45720" anchor="t">
            <a:spAutoFit/>
          </a:bodyPr>
          <a:lstStyle/>
          <a:p>
            <a:r>
              <a:rPr lang="en-US" sz="1400" b="1" dirty="0">
                <a:solidFill>
                  <a:schemeClr val="accent6">
                    <a:lumMod val="75000"/>
                  </a:schemeClr>
                </a:solidFill>
                <a:latin typeface="Tw Cen MT"/>
              </a:rPr>
              <a:t>What can be done?</a:t>
            </a:r>
          </a:p>
          <a:p>
            <a:pPr marL="285750" lvl="0" indent="-285750" algn="just">
              <a:buFont typeface="Arial" panose="020B0604020202020204" pitchFamily="34" charset="0"/>
              <a:buChar char="•"/>
            </a:pPr>
            <a:r>
              <a:rPr lang="en-NG" sz="1400" dirty="0">
                <a:solidFill>
                  <a:schemeClr val="accent6">
                    <a:lumMod val="75000"/>
                  </a:schemeClr>
                </a:solidFill>
                <a:latin typeface="Tw Cen MT"/>
                <a:ea typeface="Tahoma"/>
                <a:cs typeface="Tahoma"/>
              </a:rPr>
              <a:t>Advocate for delegated authority for minor expenses.</a:t>
            </a:r>
            <a:endParaRPr lang="en-GB" sz="1400" dirty="0">
              <a:solidFill>
                <a:schemeClr val="accent6">
                  <a:lumMod val="75000"/>
                </a:schemeClr>
              </a:solidFill>
              <a:latin typeface="Tw Cen MT"/>
              <a:ea typeface="Tahoma"/>
              <a:cs typeface="Tahoma"/>
            </a:endParaRPr>
          </a:p>
          <a:p>
            <a:pPr marL="285750" lvl="0" indent="-285750" algn="just">
              <a:buFont typeface="Arial" panose="020B0604020202020204" pitchFamily="34" charset="0"/>
              <a:buChar char="•"/>
            </a:pPr>
            <a:r>
              <a:rPr lang="en-NG" sz="1400" dirty="0">
                <a:solidFill>
                  <a:schemeClr val="accent6">
                    <a:lumMod val="75000"/>
                  </a:schemeClr>
                </a:solidFill>
                <a:latin typeface="Tw Cen MT"/>
                <a:ea typeface="Tahoma"/>
                <a:cs typeface="Tahoma"/>
              </a:rPr>
              <a:t>Establish clear accountability frameworks.</a:t>
            </a:r>
          </a:p>
        </p:txBody>
      </p:sp>
      <p:sp>
        <p:nvSpPr>
          <p:cNvPr id="22" name="Title 21">
            <a:extLst>
              <a:ext uri="{FF2B5EF4-FFF2-40B4-BE49-F238E27FC236}">
                <a16:creationId xmlns:a16="http://schemas.microsoft.com/office/drawing/2014/main" id="{AB47F93D-3F33-DA65-D85F-A074623B2B82}"/>
              </a:ext>
            </a:extLst>
          </p:cNvPr>
          <p:cNvSpPr>
            <a:spLocks noGrp="1"/>
          </p:cNvSpPr>
          <p:nvPr>
            <p:ph type="title"/>
          </p:nvPr>
        </p:nvSpPr>
        <p:spPr>
          <a:xfrm>
            <a:off x="659914" y="772320"/>
            <a:ext cx="4450773" cy="461595"/>
          </a:xfrm>
        </p:spPr>
        <p:txBody>
          <a:bodyPr>
            <a:normAutofit/>
          </a:bodyPr>
          <a:lstStyle/>
          <a:p>
            <a:r>
              <a:rPr lang="en-US" sz="2000" b="1"/>
              <a:t>Governance and Accountability </a:t>
            </a:r>
            <a:endParaRPr lang="en-NG" sz="1050" b="1">
              <a:solidFill>
                <a:srgbClr val="FF0000"/>
              </a:solidFill>
            </a:endParaRPr>
          </a:p>
        </p:txBody>
      </p:sp>
      <p:sp>
        <p:nvSpPr>
          <p:cNvPr id="25" name="Content Placeholder 2">
            <a:extLst>
              <a:ext uri="{FF2B5EF4-FFF2-40B4-BE49-F238E27FC236}">
                <a16:creationId xmlns:a16="http://schemas.microsoft.com/office/drawing/2014/main" id="{347F66BC-3880-C814-A06B-F714EAD1A357}"/>
              </a:ext>
            </a:extLst>
          </p:cNvPr>
          <p:cNvSpPr>
            <a:spLocks noGrp="1"/>
          </p:cNvSpPr>
          <p:nvPr>
            <p:ph idx="1"/>
          </p:nvPr>
        </p:nvSpPr>
        <p:spPr>
          <a:xfrm>
            <a:off x="648077" y="1366293"/>
            <a:ext cx="4789430" cy="1685239"/>
          </a:xfrm>
          <a:ln>
            <a:solidFill>
              <a:schemeClr val="bg2"/>
            </a:solidFill>
          </a:ln>
        </p:spPr>
        <p:txBody>
          <a:bodyPr vert="horz" lIns="91440" tIns="45720" rIns="91440" bIns="45720" rtlCol="0" anchor="t">
            <a:noAutofit/>
          </a:bodyPr>
          <a:lstStyle/>
          <a:p>
            <a:pPr marL="0" indent="0" algn="just">
              <a:buNone/>
            </a:pPr>
            <a:r>
              <a:rPr lang="en-GB" sz="1400">
                <a:solidFill>
                  <a:schemeClr val="accent6">
                    <a:lumMod val="75000"/>
                  </a:schemeClr>
                </a:solidFill>
              </a:rPr>
              <a:t>Half of the assessed facilities reported limited autonomy in managing resources, as financial decisions were centralized at higher levels. In some PHCs, unit heads were unable to exercise discretion over routine expenditures, which weakened local governance structures and blurred accountability lines. Although central oversight was intended to promote control, it inadvertently constrained facility-level ownership and responsiveness.</a:t>
            </a:r>
            <a:endParaRPr lang="en-NG" sz="1400">
              <a:solidFill>
                <a:schemeClr val="accent6">
                  <a:lumMod val="75000"/>
                </a:schemeClr>
              </a:solidFill>
            </a:endParaRPr>
          </a:p>
          <a:p>
            <a:pPr marL="0" indent="0" algn="just">
              <a:buNone/>
            </a:pPr>
            <a:endParaRPr lang="en-NG" sz="1400">
              <a:solidFill>
                <a:schemeClr val="accent6">
                  <a:lumMod val="75000"/>
                </a:schemeClr>
              </a:solidFill>
            </a:endParaRPr>
          </a:p>
        </p:txBody>
      </p:sp>
      <p:cxnSp>
        <p:nvCxnSpPr>
          <p:cNvPr id="4" name="Straight Connector 3">
            <a:extLst>
              <a:ext uri="{FF2B5EF4-FFF2-40B4-BE49-F238E27FC236}">
                <a16:creationId xmlns:a16="http://schemas.microsoft.com/office/drawing/2014/main" id="{103417B6-8AC2-0329-A826-092F12AD5C80}"/>
              </a:ext>
            </a:extLst>
          </p:cNvPr>
          <p:cNvCxnSpPr>
            <a:cxnSpLocks/>
          </p:cNvCxnSpPr>
          <p:nvPr/>
        </p:nvCxnSpPr>
        <p:spPr>
          <a:xfrm>
            <a:off x="5858102" y="1419783"/>
            <a:ext cx="0" cy="543821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Graphic 6" descr="Help with solid fill">
            <a:extLst>
              <a:ext uri="{FF2B5EF4-FFF2-40B4-BE49-F238E27FC236}">
                <a16:creationId xmlns:a16="http://schemas.microsoft.com/office/drawing/2014/main" id="{DDEC14A6-3518-899C-FB0B-A3D07FE6D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6" y="4715066"/>
            <a:ext cx="486865" cy="486865"/>
          </a:xfrm>
          <a:prstGeom prst="rect">
            <a:avLst/>
          </a:prstGeom>
        </p:spPr>
      </p:pic>
      <p:pic>
        <p:nvPicPr>
          <p:cNvPr id="8" name="Picture 7">
            <a:extLst>
              <a:ext uri="{FF2B5EF4-FFF2-40B4-BE49-F238E27FC236}">
                <a16:creationId xmlns:a16="http://schemas.microsoft.com/office/drawing/2014/main" id="{4D1437E2-6366-E9E7-1FFA-9C5B37933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737" y="1370014"/>
            <a:ext cx="5317670" cy="5231837"/>
          </a:xfrm>
          <a:prstGeom prst="rect">
            <a:avLst/>
          </a:prstGeom>
        </p:spPr>
      </p:pic>
      <p:sp>
        <p:nvSpPr>
          <p:cNvPr id="3" name="TextBox 2">
            <a:extLst>
              <a:ext uri="{FF2B5EF4-FFF2-40B4-BE49-F238E27FC236}">
                <a16:creationId xmlns:a16="http://schemas.microsoft.com/office/drawing/2014/main" id="{D6E55E87-73F9-32B3-7FC4-599884BC4549}"/>
              </a:ext>
            </a:extLst>
          </p:cNvPr>
          <p:cNvSpPr txBox="1"/>
          <p:nvPr/>
        </p:nvSpPr>
        <p:spPr>
          <a:xfrm>
            <a:off x="648073" y="3202944"/>
            <a:ext cx="4789430" cy="1384995"/>
          </a:xfrm>
          <a:prstGeom prst="rect">
            <a:avLst/>
          </a:prstGeom>
          <a:noFill/>
          <a:ln>
            <a:solidFill>
              <a:schemeClr val="accent6">
                <a:lumMod val="40000"/>
                <a:lumOff val="6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6">
                    <a:lumMod val="75000"/>
                  </a:schemeClr>
                </a:solidFill>
                <a:latin typeface="Tw Cen MT"/>
                <a:ea typeface="Calibri"/>
                <a:cs typeface="Calibri"/>
              </a:rPr>
              <a:t>It</a:t>
            </a:r>
            <a:r>
              <a:rPr lang="en-US" sz="1400">
                <a:solidFill>
                  <a:schemeClr val="accent6">
                    <a:lumMod val="75000"/>
                  </a:schemeClr>
                </a:solidFill>
                <a:latin typeface="Tw Cen MT"/>
              </a:rPr>
              <a:t> will be good to build a complete financial management system domiciled at the Facility level, whereby the facility can get its own funds, use the funds, account for the funds and produce very transparent reports. This will enable facilities to be ready for direct funding without funds meant for them being passed to other entities before they reach them.</a:t>
            </a:r>
          </a:p>
        </p:txBody>
      </p:sp>
      <p:sp>
        <p:nvSpPr>
          <p:cNvPr id="6" name="Title 21">
            <a:extLst>
              <a:ext uri="{FF2B5EF4-FFF2-40B4-BE49-F238E27FC236}">
                <a16:creationId xmlns:a16="http://schemas.microsoft.com/office/drawing/2014/main" id="{1F6E5A12-5FA6-D817-9DF9-D9EDB0517D8C}"/>
              </a:ext>
            </a:extLst>
          </p:cNvPr>
          <p:cNvSpPr txBox="1">
            <a:spLocks/>
          </p:cNvSpPr>
          <p:nvPr/>
        </p:nvSpPr>
        <p:spPr>
          <a:xfrm>
            <a:off x="648073" y="8144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Findings from the Facilities</a:t>
            </a:r>
            <a:endParaRPr lang="en-NG" sz="2000" dirty="0">
              <a:solidFill>
                <a:srgbClr val="FF0000"/>
              </a:solidFill>
            </a:endParaRPr>
          </a:p>
        </p:txBody>
      </p:sp>
      <p:sp>
        <p:nvSpPr>
          <p:cNvPr id="9" name="Rectangle 8">
            <a:extLst>
              <a:ext uri="{FF2B5EF4-FFF2-40B4-BE49-F238E27FC236}">
                <a16:creationId xmlns:a16="http://schemas.microsoft.com/office/drawing/2014/main" id="{8B8DA09E-0DF8-7B72-475D-C595915A77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2C9E9F27-4131-871D-7247-85222D605E6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C3416DFD-9189-1801-7397-22A886C82230}"/>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252846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A8805-C876-3F12-7CFB-6D398CE1EF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1445D9-F7B1-B7CF-5BA0-65333E1A4176}"/>
              </a:ext>
            </a:extLst>
          </p:cNvPr>
          <p:cNvSpPr>
            <a:spLocks noGrp="1"/>
          </p:cNvSpPr>
          <p:nvPr>
            <p:ph type="sldNum" sz="quarter" idx="12"/>
          </p:nvPr>
        </p:nvSpPr>
        <p:spPr/>
        <p:txBody>
          <a:bodyPr/>
          <a:lstStyle/>
          <a:p>
            <a:fld id="{CCE62696-93B5-409F-9ECD-C6D4BBB67C04}" type="slidenum">
              <a:rPr lang="en-NG" smtClean="0">
                <a:latin typeface="Tw Cen MT" panose="020B0602020104020603" pitchFamily="34" charset="0"/>
              </a:rPr>
              <a:t>21</a:t>
            </a:fld>
            <a:endParaRPr lang="en-NG">
              <a:latin typeface="Tw Cen MT" panose="020B0602020104020603" pitchFamily="34" charset="0"/>
            </a:endParaRPr>
          </a:p>
        </p:txBody>
      </p:sp>
      <p:sp>
        <p:nvSpPr>
          <p:cNvPr id="2" name="TextBox 1">
            <a:extLst>
              <a:ext uri="{FF2B5EF4-FFF2-40B4-BE49-F238E27FC236}">
                <a16:creationId xmlns:a16="http://schemas.microsoft.com/office/drawing/2014/main" id="{7A8707FA-68BC-CA0D-4318-13A0E2D2C8D5}"/>
              </a:ext>
            </a:extLst>
          </p:cNvPr>
          <p:cNvSpPr txBox="1"/>
          <p:nvPr/>
        </p:nvSpPr>
        <p:spPr>
          <a:xfrm>
            <a:off x="694531" y="1623367"/>
            <a:ext cx="4560094" cy="178510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latin typeface="Tw Cen MT" panose="020B0602020104020603" pitchFamily="34" charset="0"/>
                <a:cs typeface="Calibri"/>
              </a:rPr>
              <a:t>Accounts:</a:t>
            </a:r>
          </a:p>
          <a:p>
            <a:pPr algn="just"/>
            <a:endParaRPr lang="en-US" b="1" dirty="0">
              <a:latin typeface="Tw Cen MT" panose="020B0602020104020603" pitchFamily="34" charset="0"/>
              <a:cs typeface="Calibri"/>
            </a:endParaRPr>
          </a:p>
          <a:p>
            <a:pPr marL="342900" indent="-342900" algn="just">
              <a:buAutoNum type="arabicPeriod"/>
            </a:pPr>
            <a:r>
              <a:rPr lang="en-US" sz="1400" dirty="0">
                <a:latin typeface="Tw Cen MT" panose="020B0602020104020603" pitchFamily="34" charset="0"/>
                <a:cs typeface="Calibri"/>
              </a:rPr>
              <a:t>Operational account.</a:t>
            </a:r>
            <a:endParaRPr lang="en-US" sz="1400" b="1" dirty="0">
              <a:latin typeface="Tw Cen MT" panose="020B0602020104020603" pitchFamily="34" charset="0"/>
              <a:cs typeface="Calibri"/>
            </a:endParaRPr>
          </a:p>
          <a:p>
            <a:pPr marL="800100" lvl="1" indent="-342900" algn="just">
              <a:buFont typeface="Arial"/>
              <a:buChar char="•"/>
            </a:pPr>
            <a:r>
              <a:rPr lang="en-US" sz="1400" dirty="0">
                <a:latin typeface="Tw Cen MT" panose="020B0602020104020603" pitchFamily="34" charset="0"/>
                <a:cs typeface="Calibri"/>
              </a:rPr>
              <a:t>All internally generated revenue </a:t>
            </a:r>
          </a:p>
          <a:p>
            <a:pPr marL="800100" lvl="1" indent="-342900" algn="just">
              <a:buFont typeface="Arial"/>
              <a:buChar char="•"/>
            </a:pPr>
            <a:r>
              <a:rPr lang="en-US" sz="1400" dirty="0">
                <a:latin typeface="Tw Cen MT" panose="020B0602020104020603" pitchFamily="34" charset="0"/>
                <a:cs typeface="Calibri"/>
              </a:rPr>
              <a:t>BHCPF</a:t>
            </a:r>
          </a:p>
          <a:p>
            <a:pPr marL="342900" indent="-342900" algn="just">
              <a:buAutoNum type="arabicPeriod"/>
            </a:pPr>
            <a:r>
              <a:rPr lang="en-US" sz="1400" dirty="0">
                <a:latin typeface="Tw Cen MT" panose="020B0602020104020603" pitchFamily="34" charset="0"/>
                <a:cs typeface="Calibri"/>
              </a:rPr>
              <a:t>Drugs account</a:t>
            </a:r>
          </a:p>
          <a:p>
            <a:pPr marL="800100" lvl="1" indent="-342900" algn="just">
              <a:buFont typeface="Arial"/>
              <a:buChar char="•"/>
            </a:pPr>
            <a:r>
              <a:rPr lang="en-US" sz="1400" dirty="0">
                <a:latin typeface="Tw Cen MT" panose="020B0602020104020603" pitchFamily="34" charset="0"/>
                <a:cs typeface="Calibri"/>
              </a:rPr>
              <a:t>SDRF (signatories- </a:t>
            </a:r>
            <a:r>
              <a:rPr lang="en-US" sz="1400" dirty="0" err="1">
                <a:latin typeface="Tw Cen MT" panose="020B0602020104020603" pitchFamily="34" charset="0"/>
                <a:cs typeface="Calibri"/>
              </a:rPr>
              <a:t>OiC</a:t>
            </a:r>
            <a:r>
              <a:rPr lang="en-US" sz="1400" dirty="0">
                <a:latin typeface="Tw Cen MT" panose="020B0602020104020603" pitchFamily="34" charset="0"/>
                <a:cs typeface="Calibri"/>
              </a:rPr>
              <a:t> and Pharmacist</a:t>
            </a:r>
            <a:r>
              <a:rPr lang="en-US" dirty="0">
                <a:latin typeface="Tw Cen MT" panose="020B0602020104020603" pitchFamily="34" charset="0"/>
                <a:cs typeface="Calibri"/>
              </a:rPr>
              <a:t>)</a:t>
            </a:r>
          </a:p>
        </p:txBody>
      </p:sp>
      <p:sp>
        <p:nvSpPr>
          <p:cNvPr id="3" name="TextBox 2">
            <a:extLst>
              <a:ext uri="{FF2B5EF4-FFF2-40B4-BE49-F238E27FC236}">
                <a16:creationId xmlns:a16="http://schemas.microsoft.com/office/drawing/2014/main" id="{80E687C2-A48F-CBE4-3538-8BBEAB98F05D}"/>
              </a:ext>
            </a:extLst>
          </p:cNvPr>
          <p:cNvSpPr txBox="1"/>
          <p:nvPr/>
        </p:nvSpPr>
        <p:spPr>
          <a:xfrm>
            <a:off x="4886611" y="1623367"/>
            <a:ext cx="4021473" cy="344709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Tw Cen MT"/>
                <a:cs typeface="Calibri"/>
              </a:rPr>
              <a:t>DRF:</a:t>
            </a:r>
          </a:p>
          <a:p>
            <a:pPr algn="just"/>
            <a:endParaRPr lang="en-US" b="1">
              <a:latin typeface="Tw Cen MT" panose="020B0602020104020603" pitchFamily="34" charset="0"/>
              <a:cs typeface="Calibri"/>
            </a:endParaRPr>
          </a:p>
          <a:p>
            <a:pPr marL="285750" indent="-285750" algn="just">
              <a:buFont typeface="Arial"/>
              <a:buChar char="•"/>
            </a:pPr>
            <a:r>
              <a:rPr lang="en-US" sz="1400">
                <a:latin typeface="Tw Cen MT"/>
                <a:cs typeface="Calibri"/>
              </a:rPr>
              <a:t>The SDRF committee meets monthly to discuss needs.</a:t>
            </a:r>
          </a:p>
          <a:p>
            <a:pPr marL="285750" indent="-285750" algn="just">
              <a:buFont typeface="Arial"/>
              <a:buChar char="•"/>
            </a:pPr>
            <a:r>
              <a:rPr lang="en-GB" sz="1400">
                <a:latin typeface="Tw Cen MT"/>
                <a:cs typeface="Calibri"/>
              </a:rPr>
              <a:t> There is a documented SDRF operational guideline in use.</a:t>
            </a:r>
          </a:p>
          <a:p>
            <a:pPr marL="285750" indent="-285750" algn="just">
              <a:buFont typeface="Arial"/>
              <a:buChar char="•"/>
            </a:pPr>
            <a:r>
              <a:rPr lang="en-GB" sz="1400">
                <a:latin typeface="Tw Cen MT"/>
                <a:cs typeface="Calibri"/>
              </a:rPr>
              <a:t>Facilities procure their SDRF drugs from the Lagos Medical Store.</a:t>
            </a:r>
            <a:endParaRPr lang="en-US" sz="1400">
              <a:latin typeface="Tw Cen MT"/>
              <a:cs typeface="Calibri"/>
            </a:endParaRPr>
          </a:p>
          <a:p>
            <a:pPr marL="285750" indent="-285750" algn="just">
              <a:buFont typeface="Arial"/>
              <a:buChar char="•"/>
            </a:pPr>
            <a:r>
              <a:rPr lang="en-US" sz="1400">
                <a:latin typeface="Tw Cen MT"/>
                <a:cs typeface="Calibri"/>
              </a:rPr>
              <a:t>A voucher is raised by the committee, and purchases are made quarterly.</a:t>
            </a:r>
          </a:p>
          <a:p>
            <a:pPr marL="285750" indent="-285750" algn="just">
              <a:buFont typeface="Arial"/>
              <a:buChar char="•"/>
            </a:pPr>
            <a:r>
              <a:rPr lang="en-US" sz="1400">
                <a:latin typeface="Tw Cen MT"/>
                <a:cs typeface="Calibri"/>
              </a:rPr>
              <a:t> A trained pharmacist manages facility SDRF.</a:t>
            </a:r>
          </a:p>
          <a:p>
            <a:pPr marL="285750" indent="-285750" algn="just">
              <a:buFont typeface="Arial"/>
              <a:buChar char="•"/>
            </a:pPr>
            <a:r>
              <a:rPr lang="en-US" sz="1400">
                <a:latin typeface="Tw Cen MT"/>
                <a:cs typeface="Calibri"/>
              </a:rPr>
              <a:t>Selling price is determined using the SDRF operational guideline.</a:t>
            </a:r>
          </a:p>
          <a:p>
            <a:pPr marL="285750" indent="-285750" algn="just">
              <a:buFont typeface="Arial"/>
              <a:buChar char="•"/>
            </a:pPr>
            <a:r>
              <a:rPr lang="en-US" sz="1400">
                <a:latin typeface="Tw Cen MT"/>
                <a:cs typeface="Calibri"/>
              </a:rPr>
              <a:t>There is no recorded case of stockout of tracer medicines.</a:t>
            </a:r>
          </a:p>
        </p:txBody>
      </p:sp>
      <p:cxnSp>
        <p:nvCxnSpPr>
          <p:cNvPr id="5" name="Straight Arrow Connector 4">
            <a:extLst>
              <a:ext uri="{FF2B5EF4-FFF2-40B4-BE49-F238E27FC236}">
                <a16:creationId xmlns:a16="http://schemas.microsoft.com/office/drawing/2014/main" id="{E76F9278-0266-044B-E462-3ECC272A8801}"/>
              </a:ext>
            </a:extLst>
          </p:cNvPr>
          <p:cNvCxnSpPr/>
          <p:nvPr/>
        </p:nvCxnSpPr>
        <p:spPr>
          <a:xfrm flipH="1">
            <a:off x="4825941" y="1654141"/>
            <a:ext cx="14287" cy="2989231"/>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9" name="Title 21">
            <a:extLst>
              <a:ext uri="{FF2B5EF4-FFF2-40B4-BE49-F238E27FC236}">
                <a16:creationId xmlns:a16="http://schemas.microsoft.com/office/drawing/2014/main" id="{75A19B90-693E-1204-C48C-5F41FA7D0FC5}"/>
              </a:ext>
            </a:extLst>
          </p:cNvPr>
          <p:cNvSpPr txBox="1">
            <a:spLocks/>
          </p:cNvSpPr>
          <p:nvPr/>
        </p:nvSpPr>
        <p:spPr>
          <a:xfrm>
            <a:off x="694531" y="337482"/>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Financial Management – Health Facility </a:t>
            </a:r>
            <a:endParaRPr lang="en-NG" sz="2000" dirty="0">
              <a:solidFill>
                <a:srgbClr val="FF0000"/>
              </a:solidFill>
            </a:endParaRPr>
          </a:p>
        </p:txBody>
      </p:sp>
      <p:sp>
        <p:nvSpPr>
          <p:cNvPr id="6" name="Rectangle 5">
            <a:extLst>
              <a:ext uri="{FF2B5EF4-FFF2-40B4-BE49-F238E27FC236}">
                <a16:creationId xmlns:a16="http://schemas.microsoft.com/office/drawing/2014/main" id="{CF598DB3-626E-6722-3B13-4D27049F2A2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48D3627E-3A06-3482-6C95-76D6D3002483}"/>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F8BF11A6-8DEE-E0D5-997C-E4678F625819}"/>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152552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A40C-7D58-AD8B-B199-4067F1765D9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F78F2AB-86FF-C4B5-D7DA-4173EFBDE4F4}"/>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010EECDF-7F36-B06C-AADF-B2F918D983B5}"/>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2B31B171-610F-313C-958A-656586D85E38}"/>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3" name="Title 12">
            <a:extLst>
              <a:ext uri="{FF2B5EF4-FFF2-40B4-BE49-F238E27FC236}">
                <a16:creationId xmlns:a16="http://schemas.microsoft.com/office/drawing/2014/main" id="{A45AC735-1B18-218D-975E-9446106A9099}"/>
              </a:ext>
            </a:extLst>
          </p:cNvPr>
          <p:cNvSpPr>
            <a:spLocks noGrp="1"/>
          </p:cNvSpPr>
          <p:nvPr>
            <p:ph type="title"/>
          </p:nvPr>
        </p:nvSpPr>
        <p:spPr>
          <a:xfrm>
            <a:off x="838200" y="365126"/>
            <a:ext cx="9552709" cy="708666"/>
          </a:xfrm>
        </p:spPr>
        <p:txBody>
          <a:bodyPr>
            <a:normAutofit/>
          </a:bodyPr>
          <a:lstStyle/>
          <a:p>
            <a:r>
              <a:rPr lang="en-US">
                <a:latin typeface="Tw Cen MT" panose="020B0602020104020603" pitchFamily="34" charset="0"/>
              </a:rPr>
              <a:t>Health Facility Autonomy and Authority </a:t>
            </a:r>
            <a:r>
              <a:rPr lang="en-US" sz="1800">
                <a:solidFill>
                  <a:srgbClr val="2683C6">
                    <a:lumMod val="75000"/>
                  </a:srgbClr>
                </a:solidFill>
              </a:rPr>
              <a:t>(</a:t>
            </a:r>
            <a:r>
              <a:rPr lang="en-US" sz="1800" dirty="0">
                <a:solidFill>
                  <a:srgbClr val="2683C6">
                    <a:lumMod val="75000"/>
                  </a:srgbClr>
                </a:solidFill>
              </a:rPr>
              <a:t>1/3</a:t>
            </a:r>
            <a:r>
              <a:rPr lang="en-US" sz="1800">
                <a:solidFill>
                  <a:srgbClr val="2683C6">
                    <a:lumMod val="75000"/>
                  </a:srgbClr>
                </a:solidFill>
              </a:rPr>
              <a:t>)</a:t>
            </a:r>
            <a:r>
              <a:rPr kumimoji="0" lang="en-US" sz="1800" b="0" i="0" u="none" strike="noStrike" kern="1200" cap="none" spc="0" normalizeH="0" baseline="0" noProof="0">
                <a:ln>
                  <a:noFill/>
                </a:ln>
                <a:solidFill>
                  <a:srgbClr val="2683C6">
                    <a:lumMod val="75000"/>
                  </a:srgbClr>
                </a:solidFill>
                <a:effectLst/>
                <a:uLnTx/>
                <a:uFillTx/>
                <a:latin typeface="Tw Cen MT" panose="020B0602020104020603" pitchFamily="34" charset="0"/>
                <a:ea typeface="+mj-ea"/>
                <a:cs typeface="+mj-cs"/>
              </a:rPr>
              <a:t> </a:t>
            </a:r>
            <a:endParaRPr lang="en-NG">
              <a:solidFill>
                <a:srgbClr val="FF0000"/>
              </a:solidFill>
            </a:endParaRPr>
          </a:p>
        </p:txBody>
      </p:sp>
      <p:sp>
        <p:nvSpPr>
          <p:cNvPr id="26" name="TextBox 25">
            <a:extLst>
              <a:ext uri="{FF2B5EF4-FFF2-40B4-BE49-F238E27FC236}">
                <a16:creationId xmlns:a16="http://schemas.microsoft.com/office/drawing/2014/main" id="{69899EA6-51A0-0240-895F-57F110F1DA16}"/>
              </a:ext>
            </a:extLst>
          </p:cNvPr>
          <p:cNvSpPr txBox="1"/>
          <p:nvPr/>
        </p:nvSpPr>
        <p:spPr>
          <a:xfrm>
            <a:off x="6332924" y="4369813"/>
            <a:ext cx="5532039" cy="2308324"/>
          </a:xfrm>
          <a:prstGeom prst="rect">
            <a:avLst/>
          </a:prstGeom>
          <a:noFill/>
        </p:spPr>
        <p:txBody>
          <a:bodyPr wrap="square">
            <a:spAutoFit/>
          </a:bodyPr>
          <a:lstStyle/>
          <a:p>
            <a:pPr algn="just"/>
            <a:r>
              <a:rPr lang="en-US" sz="1200" b="1" dirty="0">
                <a:solidFill>
                  <a:schemeClr val="accent6">
                    <a:lumMod val="75000"/>
                  </a:schemeClr>
                </a:solidFill>
                <a:latin typeface="Tw Cen MT" panose="020B0602020104020603" pitchFamily="34" charset="0"/>
              </a:rPr>
              <a:t>What can be done?</a:t>
            </a:r>
          </a:p>
          <a:p>
            <a:pPr marL="285750" indent="-285750" algn="just">
              <a:buFont typeface="Arial" panose="020B0604020202020204" pitchFamily="34" charset="0"/>
              <a:buChar char="•"/>
            </a:pPr>
            <a:r>
              <a:rPr lang="en-US" sz="1200" dirty="0">
                <a:latin typeface="Tw Cen MT" panose="020B0602020104020603" pitchFamily="34" charset="0"/>
                <a:ea typeface="Tahoma"/>
                <a:cs typeface="Tahoma"/>
              </a:rPr>
              <a:t>Develop a standard operating procedure to guide PHCs in financial management.</a:t>
            </a:r>
          </a:p>
          <a:p>
            <a:pPr marL="285750" indent="-285750" algn="just">
              <a:buFont typeface="Arial" panose="020B0604020202020204" pitchFamily="34" charset="0"/>
              <a:buChar char="•"/>
            </a:pPr>
            <a:r>
              <a:rPr lang="en-US" sz="1200" dirty="0">
                <a:latin typeface="Tw Cen MT" panose="020B0602020104020603" pitchFamily="34" charset="0"/>
                <a:ea typeface="Tahoma"/>
                <a:cs typeface="Tahoma"/>
              </a:rPr>
              <a:t>Build the capacity of the Facility managers on financial management and reporting</a:t>
            </a:r>
          </a:p>
          <a:p>
            <a:pPr marL="285750" indent="-285750" algn="just">
              <a:buFont typeface="Arial" panose="020B0604020202020204" pitchFamily="34" charset="0"/>
              <a:buChar char="•"/>
            </a:pPr>
            <a:r>
              <a:rPr lang="en-US" sz="1200" dirty="0">
                <a:latin typeface="Tw Cen MT" panose="020B0602020104020603" pitchFamily="34" charset="0"/>
              </a:rPr>
              <a:t>Roll out </a:t>
            </a:r>
            <a:r>
              <a:rPr lang="en-US" sz="1200" b="1" dirty="0">
                <a:latin typeface="Tw Cen MT" panose="020B0602020104020603" pitchFamily="34" charset="0"/>
              </a:rPr>
              <a:t>standardized facility financial registers/templates</a:t>
            </a:r>
            <a:r>
              <a:rPr lang="en-US" sz="1200" dirty="0">
                <a:latin typeface="Tw Cen MT" panose="020B0602020104020603" pitchFamily="34" charset="0"/>
              </a:rPr>
              <a:t> to capture funding sources and expenditures.</a:t>
            </a:r>
          </a:p>
          <a:p>
            <a:pPr marL="285750" indent="-285750" algn="just">
              <a:buFont typeface="Arial" panose="020B0604020202020204" pitchFamily="34" charset="0"/>
              <a:buChar char="•"/>
            </a:pPr>
            <a:r>
              <a:rPr lang="en-US" sz="1200" b="1" dirty="0">
                <a:latin typeface="Tw Cen MT" panose="020B0602020104020603" pitchFamily="34" charset="0"/>
              </a:rPr>
              <a:t>Digitize reporting</a:t>
            </a:r>
            <a:r>
              <a:rPr lang="en-US" sz="1200" dirty="0">
                <a:latin typeface="Tw Cen MT" panose="020B0602020104020603" pitchFamily="34" charset="0"/>
              </a:rPr>
              <a:t> using simple, low-cost tools (Excel, mobile-based apps) for PHC use.</a:t>
            </a:r>
          </a:p>
          <a:p>
            <a:pPr marL="285750" indent="-285750" algn="just">
              <a:buFont typeface="Arial" panose="020B0604020202020204" pitchFamily="34" charset="0"/>
              <a:buChar char="•"/>
            </a:pPr>
            <a:r>
              <a:rPr lang="en-US" sz="1200" dirty="0">
                <a:latin typeface="Tw Cen MT" panose="020B0602020104020603" pitchFamily="34" charset="0"/>
              </a:rPr>
              <a:t>Train </a:t>
            </a:r>
            <a:r>
              <a:rPr lang="en-US" sz="1200" b="1" dirty="0">
                <a:latin typeface="Tw Cen MT" panose="020B0602020104020603" pitchFamily="34" charset="0"/>
              </a:rPr>
              <a:t>officers-in-charge and PHC accountants</a:t>
            </a:r>
            <a:r>
              <a:rPr lang="en-US" sz="1200" dirty="0">
                <a:latin typeface="Tw Cen MT" panose="020B0602020104020603" pitchFamily="34" charset="0"/>
              </a:rPr>
              <a:t> on financial record-keeping and reporting.</a:t>
            </a:r>
          </a:p>
          <a:p>
            <a:pPr marL="285750" indent="-285750" algn="just">
              <a:buFont typeface="Arial" panose="020B0604020202020204" pitchFamily="34" charset="0"/>
              <a:buChar char="•"/>
            </a:pPr>
            <a:r>
              <a:rPr lang="en-US" sz="1200" dirty="0">
                <a:latin typeface="Tw Cen MT" panose="020B0602020104020603" pitchFamily="34" charset="0"/>
              </a:rPr>
              <a:t>Link facility-level financial data to </a:t>
            </a:r>
            <a:r>
              <a:rPr lang="en-US" sz="1200" b="1" dirty="0">
                <a:latin typeface="Tw Cen MT" panose="020B0602020104020603" pitchFamily="34" charset="0"/>
              </a:rPr>
              <a:t>business plans and the State AOP</a:t>
            </a:r>
            <a:r>
              <a:rPr lang="en-US" sz="1200" dirty="0">
                <a:latin typeface="Tw Cen MT" panose="020B0602020104020603" pitchFamily="34" charset="0"/>
              </a:rPr>
              <a:t>, to strengthen planning and accountability.</a:t>
            </a:r>
          </a:p>
          <a:p>
            <a:pPr marL="285750" indent="-285750" algn="just">
              <a:buFont typeface="Arial" panose="020B0604020202020204" pitchFamily="34" charset="0"/>
              <a:buChar char="•"/>
            </a:pPr>
            <a:endParaRPr lang="en-NG" sz="1200" dirty="0">
              <a:solidFill>
                <a:schemeClr val="accent6">
                  <a:lumMod val="75000"/>
                </a:schemeClr>
              </a:solidFill>
              <a:latin typeface="Tw Cen MT" panose="020B0602020104020603" pitchFamily="34" charset="0"/>
              <a:ea typeface="Tahoma" panose="020B0604030504040204" pitchFamily="34" charset="0"/>
              <a:cs typeface="Tahoma" panose="020B0604030504040204" pitchFamily="34" charset="0"/>
            </a:endParaRPr>
          </a:p>
        </p:txBody>
      </p:sp>
      <p:pic>
        <p:nvPicPr>
          <p:cNvPr id="33" name="Graphic 32" descr="Help with solid fill">
            <a:extLst>
              <a:ext uri="{FF2B5EF4-FFF2-40B4-BE49-F238E27FC236}">
                <a16:creationId xmlns:a16="http://schemas.microsoft.com/office/drawing/2014/main" id="{2EA3DDC5-0E54-A2CF-0E30-484466B79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509" y="3774605"/>
            <a:ext cx="486865" cy="486865"/>
          </a:xfrm>
          <a:prstGeom prst="rect">
            <a:avLst/>
          </a:prstGeom>
        </p:spPr>
      </p:pic>
      <p:graphicFrame>
        <p:nvGraphicFramePr>
          <p:cNvPr id="4" name="Chart 3">
            <a:extLst>
              <a:ext uri="{FF2B5EF4-FFF2-40B4-BE49-F238E27FC236}">
                <a16:creationId xmlns:a16="http://schemas.microsoft.com/office/drawing/2014/main" id="{0702B1D3-748B-4836-3DD7-125DE12A0A57}"/>
              </a:ext>
            </a:extLst>
          </p:cNvPr>
          <p:cNvGraphicFramePr>
            <a:graphicFrameLocks/>
          </p:cNvGraphicFramePr>
          <p:nvPr>
            <p:extLst>
              <p:ext uri="{D42A27DB-BD31-4B8C-83A1-F6EECF244321}">
                <p14:modId xmlns:p14="http://schemas.microsoft.com/office/powerpoint/2010/main" val="3125361333"/>
              </p:ext>
            </p:extLst>
          </p:nvPr>
        </p:nvGraphicFramePr>
        <p:xfrm>
          <a:off x="246211" y="1365285"/>
          <a:ext cx="4345860" cy="348606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E72FCED1-AE1A-7F90-2FEC-C174C4C33781}"/>
              </a:ext>
            </a:extLst>
          </p:cNvPr>
          <p:cNvSpPr txBox="1"/>
          <p:nvPr/>
        </p:nvSpPr>
        <p:spPr>
          <a:xfrm>
            <a:off x="6332923" y="1934346"/>
            <a:ext cx="5532039" cy="1569660"/>
          </a:xfrm>
          <a:prstGeom prst="rect">
            <a:avLst/>
          </a:prstGeom>
          <a:noFill/>
          <a:ln>
            <a:noFill/>
          </a:ln>
        </p:spPr>
        <p:txBody>
          <a:bodyPr wrap="square" rtlCol="0">
            <a:spAutoFit/>
          </a:bodyPr>
          <a:lstStyle/>
          <a:p>
            <a:r>
              <a:rPr lang="en-US" sz="1200" b="1" dirty="0">
                <a:latin typeface="Tw Cen MT" panose="020B0602020104020603" pitchFamily="34" charset="0"/>
              </a:rPr>
              <a:t>Most PHCs lack institutional systems for financial data:</a:t>
            </a:r>
            <a:r>
              <a:rPr lang="en-US" sz="1200" dirty="0">
                <a:latin typeface="Tw Cen MT" panose="020B0602020104020603" pitchFamily="34" charset="0"/>
              </a:rPr>
              <a:t> Facilities could not clearly identify all their funding sources, nor provide expenditure data during the assessment.</a:t>
            </a:r>
          </a:p>
          <a:p>
            <a:endParaRPr lang="en-US" sz="1200" dirty="0">
              <a:latin typeface="Tw Cen MT" panose="020B0602020104020603" pitchFamily="34" charset="0"/>
            </a:endParaRPr>
          </a:p>
          <a:p>
            <a:r>
              <a:rPr lang="en-US" sz="1200" b="1" dirty="0">
                <a:solidFill>
                  <a:schemeClr val="accent6">
                    <a:lumMod val="75000"/>
                  </a:schemeClr>
                </a:solidFill>
                <a:latin typeface="Tw Cen MT" panose="020B0602020104020603" pitchFamily="34" charset="0"/>
              </a:rPr>
              <a:t>Implication</a:t>
            </a:r>
          </a:p>
          <a:p>
            <a:pPr marL="285750" indent="-285750">
              <a:buFont typeface="Arial" panose="020B0604020202020204" pitchFamily="34" charset="0"/>
              <a:buChar char="•"/>
            </a:pPr>
            <a:r>
              <a:rPr lang="en-US" sz="1200" dirty="0">
                <a:latin typeface="Tw Cen MT" panose="020B0602020104020603" pitchFamily="34" charset="0"/>
              </a:rPr>
              <a:t>Creates </a:t>
            </a:r>
            <a:r>
              <a:rPr lang="en-US" sz="1200" b="1" dirty="0">
                <a:latin typeface="Tw Cen MT" panose="020B0602020104020603" pitchFamily="34" charset="0"/>
              </a:rPr>
              <a:t>low visibility</a:t>
            </a:r>
            <a:r>
              <a:rPr lang="en-US" sz="1200" dirty="0">
                <a:latin typeface="Tw Cen MT" panose="020B0602020104020603" pitchFamily="34" charset="0"/>
              </a:rPr>
              <a:t> of resource flows at facility level.</a:t>
            </a:r>
          </a:p>
          <a:p>
            <a:pPr marL="285750" indent="-285750">
              <a:buFont typeface="Arial" panose="020B0604020202020204" pitchFamily="34" charset="0"/>
              <a:buChar char="•"/>
            </a:pPr>
            <a:r>
              <a:rPr lang="en-US" sz="1200" dirty="0">
                <a:latin typeface="Tw Cen MT" panose="020B0602020104020603" pitchFamily="34" charset="0"/>
              </a:rPr>
              <a:t>Weakens accountability and complicates reconciliation between approved budgets, releases, and actual utilization.</a:t>
            </a:r>
          </a:p>
          <a:p>
            <a:pPr marL="285750" indent="-285750">
              <a:buFont typeface="Arial" panose="020B0604020202020204" pitchFamily="34" charset="0"/>
              <a:buChar char="•"/>
            </a:pPr>
            <a:r>
              <a:rPr lang="en-US" sz="1200" dirty="0">
                <a:latin typeface="Tw Cen MT" panose="020B0602020104020603" pitchFamily="34" charset="0"/>
              </a:rPr>
              <a:t>Undermines </a:t>
            </a:r>
            <a:r>
              <a:rPr lang="en-US" sz="1200" b="1" dirty="0">
                <a:latin typeface="Tw Cen MT" panose="020B0602020104020603" pitchFamily="34" charset="0"/>
              </a:rPr>
              <a:t>evidence-based planning</a:t>
            </a:r>
            <a:r>
              <a:rPr lang="en-US" sz="1200" dirty="0">
                <a:latin typeface="Tw Cen MT" panose="020B0602020104020603" pitchFamily="34" charset="0"/>
              </a:rPr>
              <a:t> and monitoring of PHC performance.</a:t>
            </a:r>
          </a:p>
        </p:txBody>
      </p:sp>
      <p:sp>
        <p:nvSpPr>
          <p:cNvPr id="9" name="TextBox 8">
            <a:extLst>
              <a:ext uri="{FF2B5EF4-FFF2-40B4-BE49-F238E27FC236}">
                <a16:creationId xmlns:a16="http://schemas.microsoft.com/office/drawing/2014/main" id="{64E9FDB6-C91E-2101-A422-8B0C4D70D998}"/>
              </a:ext>
            </a:extLst>
          </p:cNvPr>
          <p:cNvSpPr txBox="1"/>
          <p:nvPr/>
        </p:nvSpPr>
        <p:spPr>
          <a:xfrm>
            <a:off x="838201" y="1073792"/>
            <a:ext cx="4254910" cy="338554"/>
          </a:xfrm>
          <a:prstGeom prst="rect">
            <a:avLst/>
          </a:prstGeom>
          <a:noFill/>
        </p:spPr>
        <p:txBody>
          <a:bodyPr wrap="square" rtlCol="0">
            <a:spAutoFit/>
          </a:bodyPr>
          <a:lstStyle/>
          <a:p>
            <a:r>
              <a:rPr lang="en-US" sz="1600" b="1" dirty="0">
                <a:latin typeface="Tw Cen MT"/>
              </a:rPr>
              <a:t>Decisions on Spending Facility Funds</a:t>
            </a:r>
          </a:p>
        </p:txBody>
      </p:sp>
      <p:grpSp>
        <p:nvGrpSpPr>
          <p:cNvPr id="11" name="Group 10">
            <a:extLst>
              <a:ext uri="{FF2B5EF4-FFF2-40B4-BE49-F238E27FC236}">
                <a16:creationId xmlns:a16="http://schemas.microsoft.com/office/drawing/2014/main" id="{204F8FD8-FB8A-170E-0C2D-1302C2C8446A}"/>
              </a:ext>
            </a:extLst>
          </p:cNvPr>
          <p:cNvGrpSpPr/>
          <p:nvPr/>
        </p:nvGrpSpPr>
        <p:grpSpPr>
          <a:xfrm>
            <a:off x="63558" y="4942535"/>
            <a:ext cx="5989478" cy="1915465"/>
            <a:chOff x="464390" y="4942535"/>
            <a:chExt cx="5989478" cy="1915465"/>
          </a:xfrm>
        </p:grpSpPr>
        <p:sp>
          <p:nvSpPr>
            <p:cNvPr id="34" name="Rectangle 33">
              <a:extLst>
                <a:ext uri="{FF2B5EF4-FFF2-40B4-BE49-F238E27FC236}">
                  <a16:creationId xmlns:a16="http://schemas.microsoft.com/office/drawing/2014/main" id="{412160C4-7C66-D5E0-E5E9-F2CC13FCA508}"/>
                </a:ext>
              </a:extLst>
            </p:cNvPr>
            <p:cNvSpPr/>
            <p:nvPr/>
          </p:nvSpPr>
          <p:spPr>
            <a:xfrm>
              <a:off x="464390" y="4942535"/>
              <a:ext cx="5989478" cy="1915465"/>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Content Placeholder 2">
              <a:extLst>
                <a:ext uri="{FF2B5EF4-FFF2-40B4-BE49-F238E27FC236}">
                  <a16:creationId xmlns:a16="http://schemas.microsoft.com/office/drawing/2014/main" id="{8210053B-4672-DDEE-F37E-B1B23A928BBA}"/>
                </a:ext>
              </a:extLst>
            </p:cNvPr>
            <p:cNvSpPr txBox="1">
              <a:spLocks/>
            </p:cNvSpPr>
            <p:nvPr/>
          </p:nvSpPr>
          <p:spPr>
            <a:xfrm>
              <a:off x="1140942" y="5058283"/>
              <a:ext cx="5134594" cy="1686484"/>
            </a:xfrm>
            <a:prstGeom prst="rect">
              <a:avLst/>
            </a:prstGeom>
            <a:ln>
              <a:noFill/>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75000"/>
                    </a:schemeClr>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75000"/>
                    </a:schemeClr>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75000"/>
                    </a:schemeClr>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75000"/>
                    </a:schemeClr>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dirty="0">
                  <a:solidFill>
                    <a:schemeClr val="tx1"/>
                  </a:solidFill>
                </a:rPr>
                <a:t>The majority</a:t>
              </a:r>
              <a:r>
                <a:rPr lang="en-NG" sz="1400" dirty="0">
                  <a:solidFill>
                    <a:schemeClr val="tx1"/>
                  </a:solidFill>
                </a:rPr>
                <a:t> of the facilities</a:t>
              </a:r>
              <a:r>
                <a:rPr lang="en-GB" sz="1400" dirty="0">
                  <a:solidFill>
                    <a:schemeClr val="tx1"/>
                  </a:solidFill>
                </a:rPr>
                <a:t> assessed</a:t>
              </a:r>
              <a:r>
                <a:rPr lang="en-NG" sz="1400" dirty="0">
                  <a:solidFill>
                    <a:schemeClr val="tx1"/>
                  </a:solidFill>
                </a:rPr>
                <a:t> stated that expenditures were centrally approved and managed by the MOH, limiting their ability to respond quickly to urgent needs. Some </a:t>
              </a:r>
              <a:r>
                <a:rPr lang="en-NG" sz="1400" dirty="0" err="1">
                  <a:solidFill>
                    <a:schemeClr val="tx1"/>
                  </a:solidFill>
                </a:rPr>
                <a:t>PHCs</a:t>
              </a:r>
              <a:r>
                <a:rPr lang="en-NG" sz="1400" dirty="0">
                  <a:solidFill>
                    <a:schemeClr val="tx1"/>
                  </a:solidFill>
                </a:rPr>
                <a:t> reported that </a:t>
              </a:r>
              <a:r>
                <a:rPr lang="en-NG" sz="1400" dirty="0" err="1">
                  <a:solidFill>
                    <a:schemeClr val="tx1"/>
                  </a:solidFill>
                </a:rPr>
                <a:t>OICs</a:t>
              </a:r>
              <a:r>
                <a:rPr lang="en-NG" sz="1400" dirty="0">
                  <a:solidFill>
                    <a:schemeClr val="tx1"/>
                  </a:solidFill>
                </a:rPr>
                <a:t> had to personally handle pressing expenses because they lacked direct access to funds. This centralised financial approach was widely viewed as a barrier to responsiveness and accountability.</a:t>
              </a:r>
            </a:p>
            <a:p>
              <a:pPr algn="just"/>
              <a:r>
                <a:rPr lang="en-US" sz="1400" dirty="0">
                  <a:solidFill>
                    <a:schemeClr val="tx1"/>
                  </a:solidFill>
                  <a:latin typeface="Tw Cen MT"/>
                </a:rPr>
                <a:t>For activities/expenses outside the approved business plan, approvals are usually obtained from LGA seeking the go-ahead to execute the need.</a:t>
              </a:r>
            </a:p>
          </p:txBody>
        </p:sp>
        <p:pic>
          <p:nvPicPr>
            <p:cNvPr id="17" name="Graphic 16" descr="Puzzle outline">
              <a:extLst>
                <a:ext uri="{FF2B5EF4-FFF2-40B4-BE49-F238E27FC236}">
                  <a16:creationId xmlns:a16="http://schemas.microsoft.com/office/drawing/2014/main" id="{ABE4193A-0230-8FB3-FF50-B03B8488B3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206" y="5414804"/>
              <a:ext cx="543267" cy="543267"/>
            </a:xfrm>
            <a:prstGeom prst="rect">
              <a:avLst/>
            </a:prstGeom>
          </p:spPr>
        </p:pic>
      </p:grpSp>
      <p:sp>
        <p:nvSpPr>
          <p:cNvPr id="2" name="Rectangle: Rounded Corners 1">
            <a:extLst>
              <a:ext uri="{FF2B5EF4-FFF2-40B4-BE49-F238E27FC236}">
                <a16:creationId xmlns:a16="http://schemas.microsoft.com/office/drawing/2014/main" id="{56F6C2EF-BA73-0306-049A-8D9967DCC6B4}"/>
              </a:ext>
            </a:extLst>
          </p:cNvPr>
          <p:cNvSpPr/>
          <p:nvPr/>
        </p:nvSpPr>
        <p:spPr>
          <a:xfrm>
            <a:off x="6252098" y="1149360"/>
            <a:ext cx="5693691" cy="2441334"/>
          </a:xfrm>
          <a:prstGeom prst="roundRect">
            <a:avLst>
              <a:gd name="adj" fmla="val 5339"/>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3" name="Graphic 2" descr="Warning outline">
            <a:extLst>
              <a:ext uri="{FF2B5EF4-FFF2-40B4-BE49-F238E27FC236}">
                <a16:creationId xmlns:a16="http://schemas.microsoft.com/office/drawing/2014/main" id="{8938AE82-944A-5223-EA0C-47152D8AB5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6669" y="1231058"/>
            <a:ext cx="624548" cy="624548"/>
          </a:xfrm>
          <a:prstGeom prst="rect">
            <a:avLst/>
          </a:prstGeom>
        </p:spPr>
      </p:pic>
      <p:sp>
        <p:nvSpPr>
          <p:cNvPr id="12" name="Rectangle: Rounded Corners 11">
            <a:extLst>
              <a:ext uri="{FF2B5EF4-FFF2-40B4-BE49-F238E27FC236}">
                <a16:creationId xmlns:a16="http://schemas.microsoft.com/office/drawing/2014/main" id="{CFC6C001-890E-7CC4-C397-BC366329D85D}"/>
              </a:ext>
            </a:extLst>
          </p:cNvPr>
          <p:cNvSpPr/>
          <p:nvPr/>
        </p:nvSpPr>
        <p:spPr>
          <a:xfrm>
            <a:off x="6252098" y="3666262"/>
            <a:ext cx="5693691" cy="3038738"/>
          </a:xfrm>
          <a:prstGeom prst="roundRect">
            <a:avLst>
              <a:gd name="adj" fmla="val 5339"/>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Tree>
    <p:extLst>
      <p:ext uri="{BB962C8B-B14F-4D97-AF65-F5344CB8AC3E}">
        <p14:creationId xmlns:p14="http://schemas.microsoft.com/office/powerpoint/2010/main" val="3015996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A5E7-AEEB-E8D6-0C03-598A49056C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4D68807-958F-C339-843D-D8524C4D0B6A}"/>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157F20AE-A8AC-BCE3-F240-085A5A4FACB6}"/>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0" name="Rectangle 9">
            <a:extLst>
              <a:ext uri="{FF2B5EF4-FFF2-40B4-BE49-F238E27FC236}">
                <a16:creationId xmlns:a16="http://schemas.microsoft.com/office/drawing/2014/main" id="{6BC7D301-090D-2732-9C52-AF7A9C4785FD}"/>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3" name="Title 12">
            <a:extLst>
              <a:ext uri="{FF2B5EF4-FFF2-40B4-BE49-F238E27FC236}">
                <a16:creationId xmlns:a16="http://schemas.microsoft.com/office/drawing/2014/main" id="{278DBF07-655A-9833-0E46-CD42157CEC92}"/>
              </a:ext>
            </a:extLst>
          </p:cNvPr>
          <p:cNvSpPr>
            <a:spLocks noGrp="1"/>
          </p:cNvSpPr>
          <p:nvPr>
            <p:ph type="title"/>
          </p:nvPr>
        </p:nvSpPr>
        <p:spPr>
          <a:xfrm>
            <a:off x="838200" y="527964"/>
            <a:ext cx="9495773" cy="708666"/>
          </a:xfrm>
        </p:spPr>
        <p:txBody>
          <a:bodyPr>
            <a:normAutofit fontScale="90000"/>
          </a:bodyPr>
          <a:lstStyle/>
          <a:p>
            <a:r>
              <a:rPr lang="en-US" dirty="0">
                <a:latin typeface="Tw Cen MT" panose="020B0602020104020603" pitchFamily="34" charset="0"/>
              </a:rPr>
              <a:t>Community Participation in 	Health Facility Management</a:t>
            </a:r>
          </a:p>
        </p:txBody>
      </p:sp>
      <p:grpSp>
        <p:nvGrpSpPr>
          <p:cNvPr id="22" name="Group 21">
            <a:extLst>
              <a:ext uri="{FF2B5EF4-FFF2-40B4-BE49-F238E27FC236}">
                <a16:creationId xmlns:a16="http://schemas.microsoft.com/office/drawing/2014/main" id="{1CC4E6BC-6368-B2F6-9E09-75DB93CEBFEE}"/>
              </a:ext>
            </a:extLst>
          </p:cNvPr>
          <p:cNvGrpSpPr/>
          <p:nvPr/>
        </p:nvGrpSpPr>
        <p:grpSpPr>
          <a:xfrm>
            <a:off x="7039897" y="2104103"/>
            <a:ext cx="4807974" cy="1618861"/>
            <a:chOff x="7039897" y="1694610"/>
            <a:chExt cx="4807974" cy="1618861"/>
          </a:xfrm>
        </p:grpSpPr>
        <p:sp>
          <p:nvSpPr>
            <p:cNvPr id="18" name="Rectangle: Rounded Corners 17">
              <a:extLst>
                <a:ext uri="{FF2B5EF4-FFF2-40B4-BE49-F238E27FC236}">
                  <a16:creationId xmlns:a16="http://schemas.microsoft.com/office/drawing/2014/main" id="{7E77F8E2-26AB-4725-16F2-794B540BDC54}"/>
                </a:ext>
              </a:extLst>
            </p:cNvPr>
            <p:cNvSpPr/>
            <p:nvPr/>
          </p:nvSpPr>
          <p:spPr>
            <a:xfrm>
              <a:off x="7039897" y="1694610"/>
              <a:ext cx="4807974" cy="161886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2" name="TextBox 11">
              <a:extLst>
                <a:ext uri="{FF2B5EF4-FFF2-40B4-BE49-F238E27FC236}">
                  <a16:creationId xmlns:a16="http://schemas.microsoft.com/office/drawing/2014/main" id="{398E869E-8C43-35F1-24C9-4E273A9C365F}"/>
                </a:ext>
              </a:extLst>
            </p:cNvPr>
            <p:cNvSpPr txBox="1"/>
            <p:nvPr/>
          </p:nvSpPr>
          <p:spPr>
            <a:xfrm>
              <a:off x="7118555" y="2050572"/>
              <a:ext cx="4729316" cy="923330"/>
            </a:xfrm>
            <a:prstGeom prst="rect">
              <a:avLst/>
            </a:prstGeom>
            <a:noFill/>
          </p:spPr>
          <p:txBody>
            <a:bodyPr wrap="square" rtlCol="0">
              <a:spAutoFit/>
            </a:bodyPr>
            <a:lstStyle/>
            <a:p>
              <a:pPr algn="just"/>
              <a:r>
                <a:rPr lang="en-US"/>
                <a:t>Facilities in the state collaborate with the WDC and community members on the management of the facility.</a:t>
              </a:r>
            </a:p>
          </p:txBody>
        </p:sp>
      </p:grpSp>
      <p:grpSp>
        <p:nvGrpSpPr>
          <p:cNvPr id="21" name="Group 20">
            <a:extLst>
              <a:ext uri="{FF2B5EF4-FFF2-40B4-BE49-F238E27FC236}">
                <a16:creationId xmlns:a16="http://schemas.microsoft.com/office/drawing/2014/main" id="{FEDDF1BB-6A45-99C3-2121-C296271452E8}"/>
              </a:ext>
            </a:extLst>
          </p:cNvPr>
          <p:cNvGrpSpPr/>
          <p:nvPr/>
        </p:nvGrpSpPr>
        <p:grpSpPr>
          <a:xfrm>
            <a:off x="7039897" y="4156103"/>
            <a:ext cx="4807974" cy="1618861"/>
            <a:chOff x="7039897" y="4067768"/>
            <a:chExt cx="4807974" cy="1618861"/>
          </a:xfrm>
        </p:grpSpPr>
        <p:sp>
          <p:nvSpPr>
            <p:cNvPr id="20" name="Rectangle: Rounded Corners 19">
              <a:extLst>
                <a:ext uri="{FF2B5EF4-FFF2-40B4-BE49-F238E27FC236}">
                  <a16:creationId xmlns:a16="http://schemas.microsoft.com/office/drawing/2014/main" id="{E7436FE1-0037-EF4B-FB27-E3360640680C}"/>
                </a:ext>
              </a:extLst>
            </p:cNvPr>
            <p:cNvSpPr/>
            <p:nvPr/>
          </p:nvSpPr>
          <p:spPr>
            <a:xfrm>
              <a:off x="7039897" y="4067768"/>
              <a:ext cx="4807974" cy="161886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TextBox 14">
              <a:extLst>
                <a:ext uri="{FF2B5EF4-FFF2-40B4-BE49-F238E27FC236}">
                  <a16:creationId xmlns:a16="http://schemas.microsoft.com/office/drawing/2014/main" id="{DFFF3B58-F29E-87CC-410C-AD39EFD0CD33}"/>
                </a:ext>
              </a:extLst>
            </p:cNvPr>
            <p:cNvSpPr txBox="1"/>
            <p:nvPr/>
          </p:nvSpPr>
          <p:spPr>
            <a:xfrm>
              <a:off x="7118554" y="4460903"/>
              <a:ext cx="4729317" cy="984244"/>
            </a:xfrm>
            <a:prstGeom prst="rect">
              <a:avLst/>
            </a:prstGeom>
            <a:noFill/>
          </p:spPr>
          <p:txBody>
            <a:bodyPr wrap="square" rtlCol="0">
              <a:spAutoFit/>
            </a:bodyPr>
            <a:lstStyle/>
            <a:p>
              <a:pPr algn="just">
                <a:lnSpc>
                  <a:spcPct val="80000"/>
                </a:lnSpc>
              </a:pPr>
              <a:r>
                <a:rPr lang="en-GB"/>
                <a:t>The facilities typically invite the WDC to their monthly meetings, where they discuss financial matters and issues affecting the facility and the community.</a:t>
              </a:r>
              <a:endParaRPr lang="en-US"/>
            </a:p>
          </p:txBody>
        </p:sp>
      </p:grpSp>
      <p:grpSp>
        <p:nvGrpSpPr>
          <p:cNvPr id="24" name="Group 23">
            <a:extLst>
              <a:ext uri="{FF2B5EF4-FFF2-40B4-BE49-F238E27FC236}">
                <a16:creationId xmlns:a16="http://schemas.microsoft.com/office/drawing/2014/main" id="{F94539CD-13D9-8A49-B60F-E2B5BBB504A3}"/>
              </a:ext>
            </a:extLst>
          </p:cNvPr>
          <p:cNvGrpSpPr/>
          <p:nvPr/>
        </p:nvGrpSpPr>
        <p:grpSpPr>
          <a:xfrm>
            <a:off x="551734" y="2104103"/>
            <a:ext cx="6017544" cy="4104000"/>
            <a:chOff x="551734" y="2104103"/>
            <a:chExt cx="6017544" cy="4104000"/>
          </a:xfrm>
        </p:grpSpPr>
        <p:pic>
          <p:nvPicPr>
            <p:cNvPr id="9" name="Picture 8">
              <a:extLst>
                <a:ext uri="{FF2B5EF4-FFF2-40B4-BE49-F238E27FC236}">
                  <a16:creationId xmlns:a16="http://schemas.microsoft.com/office/drawing/2014/main" id="{B7EC6AB4-6D77-490C-765F-148CCAD8029F}"/>
                </a:ext>
              </a:extLst>
            </p:cNvPr>
            <p:cNvPicPr>
              <a:picLocks noChangeAspect="1"/>
            </p:cNvPicPr>
            <p:nvPr/>
          </p:nvPicPr>
          <p:blipFill>
            <a:blip r:embed="rId2"/>
            <a:stretch>
              <a:fillRect/>
            </a:stretch>
          </p:blipFill>
          <p:spPr>
            <a:xfrm>
              <a:off x="551734" y="2104103"/>
              <a:ext cx="6017544" cy="4104000"/>
            </a:xfrm>
            <a:prstGeom prst="rect">
              <a:avLst/>
            </a:prstGeom>
          </p:spPr>
        </p:pic>
        <p:sp>
          <p:nvSpPr>
            <p:cNvPr id="23" name="Rectangle 22">
              <a:extLst>
                <a:ext uri="{FF2B5EF4-FFF2-40B4-BE49-F238E27FC236}">
                  <a16:creationId xmlns:a16="http://schemas.microsoft.com/office/drawing/2014/main" id="{FF5F99BE-6DCB-5769-E36E-950C290BD6C0}"/>
                </a:ext>
              </a:extLst>
            </p:cNvPr>
            <p:cNvSpPr/>
            <p:nvPr/>
          </p:nvSpPr>
          <p:spPr>
            <a:xfrm>
              <a:off x="551734" y="2104103"/>
              <a:ext cx="6017544" cy="4104000"/>
            </a:xfrm>
            <a:prstGeom prst="rect">
              <a:avLst/>
            </a:prstGeom>
            <a:solidFill>
              <a:schemeClr val="accent1">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spTree>
    <p:extLst>
      <p:ext uri="{BB962C8B-B14F-4D97-AF65-F5344CB8AC3E}">
        <p14:creationId xmlns:p14="http://schemas.microsoft.com/office/powerpoint/2010/main" val="195391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7D6E69-B7F4-8A20-E69A-CBFE2B1670B3}"/>
              </a:ext>
            </a:extLst>
          </p:cNvPr>
          <p:cNvSpPr>
            <a:spLocks noGrp="1"/>
          </p:cNvSpPr>
          <p:nvPr>
            <p:ph type="sldNum" sz="quarter" idx="12"/>
          </p:nvPr>
        </p:nvSpPr>
        <p:spPr>
          <a:xfrm>
            <a:off x="9369074" y="6423517"/>
            <a:ext cx="2743200" cy="365125"/>
          </a:xfrm>
        </p:spPr>
        <p:txBody>
          <a:bodyPr/>
          <a:lstStyle/>
          <a:p>
            <a:fld id="{CCE62696-93B5-409F-9ECD-C6D4BBB67C04}" type="slidenum">
              <a:rPr lang="en-NG" smtClean="0"/>
              <a:t>24</a:t>
            </a:fld>
            <a:r>
              <a:rPr lang="en-US"/>
              <a:t>	`</a:t>
            </a:r>
            <a:endParaRPr lang="en-NG"/>
          </a:p>
        </p:txBody>
      </p:sp>
      <p:sp>
        <p:nvSpPr>
          <p:cNvPr id="17" name="Rectangle: Rounded Corners 16">
            <a:extLst>
              <a:ext uri="{FF2B5EF4-FFF2-40B4-BE49-F238E27FC236}">
                <a16:creationId xmlns:a16="http://schemas.microsoft.com/office/drawing/2014/main" id="{5B37562B-BAB6-2EB2-68E8-39629C7AD631}"/>
              </a:ext>
            </a:extLst>
          </p:cNvPr>
          <p:cNvSpPr/>
          <p:nvPr/>
        </p:nvSpPr>
        <p:spPr>
          <a:xfrm>
            <a:off x="3843144" y="1485429"/>
            <a:ext cx="4543971" cy="5023634"/>
          </a:xfrm>
          <a:prstGeom prst="roundRect">
            <a:avLst>
              <a:gd name="adj" fmla="val 2032"/>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8" name="Rectangle: Rounded Corners 7">
            <a:extLst>
              <a:ext uri="{FF2B5EF4-FFF2-40B4-BE49-F238E27FC236}">
                <a16:creationId xmlns:a16="http://schemas.microsoft.com/office/drawing/2014/main" id="{7CD1B4C3-3D16-A765-0434-318F9CB2C778}"/>
              </a:ext>
            </a:extLst>
          </p:cNvPr>
          <p:cNvSpPr/>
          <p:nvPr/>
        </p:nvSpPr>
        <p:spPr>
          <a:xfrm>
            <a:off x="637827" y="1549584"/>
            <a:ext cx="2731774"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dirty="0">
                <a:solidFill>
                  <a:schemeClr val="accent6">
                    <a:lumMod val="75000"/>
                  </a:schemeClr>
                </a:solidFill>
                <a:latin typeface="TW Cen MT"/>
                <a:cs typeface="Calibri"/>
              </a:rPr>
              <a:t>Assessment Opinion</a:t>
            </a:r>
          </a:p>
        </p:txBody>
      </p:sp>
      <p:sp>
        <p:nvSpPr>
          <p:cNvPr id="16" name="Rectangle: Rounded Corners 15">
            <a:extLst>
              <a:ext uri="{FF2B5EF4-FFF2-40B4-BE49-F238E27FC236}">
                <a16:creationId xmlns:a16="http://schemas.microsoft.com/office/drawing/2014/main" id="{F884837F-D6C8-F458-3379-507710A668DA}"/>
              </a:ext>
            </a:extLst>
          </p:cNvPr>
          <p:cNvSpPr/>
          <p:nvPr/>
        </p:nvSpPr>
        <p:spPr>
          <a:xfrm>
            <a:off x="8637392" y="1504713"/>
            <a:ext cx="3167455" cy="4982216"/>
          </a:xfrm>
          <a:prstGeom prst="roundRect">
            <a:avLst>
              <a:gd name="adj" fmla="val 1795"/>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rgbClr val="000000"/>
              </a:solidFill>
              <a:latin typeface="Tw Cen MT" panose="020B0602020104020603" pitchFamily="34" charset="0"/>
              <a:cs typeface="Calibri"/>
            </a:endParaRPr>
          </a:p>
        </p:txBody>
      </p:sp>
      <p:sp>
        <p:nvSpPr>
          <p:cNvPr id="2" name="Title 1">
            <a:extLst>
              <a:ext uri="{FF2B5EF4-FFF2-40B4-BE49-F238E27FC236}">
                <a16:creationId xmlns:a16="http://schemas.microsoft.com/office/drawing/2014/main" id="{5E0229B7-5B7A-1895-2357-7FEE5A4283E5}"/>
              </a:ext>
            </a:extLst>
          </p:cNvPr>
          <p:cNvSpPr>
            <a:spLocks noGrp="1"/>
          </p:cNvSpPr>
          <p:nvPr>
            <p:ph type="title"/>
          </p:nvPr>
        </p:nvSpPr>
        <p:spPr>
          <a:xfrm>
            <a:off x="9030927" y="1710522"/>
            <a:ext cx="2380384" cy="369332"/>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2000" b="1">
                <a:latin typeface="TW Cen MT"/>
                <a:ea typeface="+mn-ea"/>
                <a:cs typeface="Calibri"/>
              </a:rPr>
              <a:t>Improvement Plan</a:t>
            </a:r>
          </a:p>
        </p:txBody>
      </p:sp>
      <p:sp>
        <p:nvSpPr>
          <p:cNvPr id="3" name="TextBox 2">
            <a:extLst>
              <a:ext uri="{FF2B5EF4-FFF2-40B4-BE49-F238E27FC236}">
                <a16:creationId xmlns:a16="http://schemas.microsoft.com/office/drawing/2014/main" id="{76C5ED4C-33F0-F689-1B00-0327FEB38EF9}"/>
              </a:ext>
            </a:extLst>
          </p:cNvPr>
          <p:cNvSpPr txBox="1"/>
          <p:nvPr/>
        </p:nvSpPr>
        <p:spPr>
          <a:xfrm>
            <a:off x="629305" y="2102891"/>
            <a:ext cx="2731774" cy="2893100"/>
          </a:xfrm>
          <a:prstGeom prst="rect">
            <a:avLst/>
          </a:prstGeom>
          <a:noFill/>
        </p:spPr>
        <p:txBody>
          <a:bodyPr wrap="square">
            <a:spAutoFit/>
          </a:bodyPr>
          <a:lstStyle/>
          <a:p>
            <a:pPr algn="just"/>
            <a:r>
              <a:rPr lang="en-US" sz="1400" dirty="0">
                <a:latin typeface="Tw Cen MT"/>
              </a:rPr>
              <a:t>The facility </a:t>
            </a:r>
            <a:r>
              <a:rPr lang="en-US" sz="1400" dirty="0" err="1">
                <a:latin typeface="Tw Cen MT"/>
              </a:rPr>
              <a:t>OiCs</a:t>
            </a:r>
            <a:r>
              <a:rPr lang="en-US" sz="1400" dirty="0">
                <a:latin typeface="Tw Cen MT"/>
              </a:rPr>
              <a:t> in the state adopt different approaches when faced with insufficient funds. </a:t>
            </a:r>
          </a:p>
          <a:p>
            <a:pPr algn="just"/>
            <a:endParaRPr lang="en-US" sz="1400" dirty="0">
              <a:latin typeface="Tw Cen MT"/>
            </a:endParaRPr>
          </a:p>
          <a:p>
            <a:pPr marL="285750" indent="-285750" algn="just">
              <a:buFont typeface="Arial" panose="020B0604020202020204" pitchFamily="34" charset="0"/>
              <a:buChar char="•"/>
            </a:pPr>
            <a:r>
              <a:rPr lang="en-US" sz="1400" dirty="0">
                <a:latin typeface="Tw Cen MT"/>
              </a:rPr>
              <a:t>Some prioritize expenditures based on predetermined criteria, while others adhere strictly to the allocated limits. </a:t>
            </a:r>
          </a:p>
          <a:p>
            <a:pPr marL="285750" indent="-285750" algn="just">
              <a:buFont typeface="Arial" panose="020B0604020202020204" pitchFamily="34" charset="0"/>
              <a:buChar char="•"/>
            </a:pPr>
            <a:endParaRPr lang="en-US" sz="1400" dirty="0">
              <a:latin typeface="Tw Cen MT"/>
            </a:endParaRPr>
          </a:p>
          <a:p>
            <a:pPr marL="285750" indent="-285750" algn="just">
              <a:buFont typeface="Arial" panose="020B0604020202020204" pitchFamily="34" charset="0"/>
              <a:buChar char="•"/>
            </a:pPr>
            <a:r>
              <a:rPr lang="en-US" sz="1400" dirty="0">
                <a:latin typeface="Tw Cen MT"/>
              </a:rPr>
              <a:t>Some of the facility </a:t>
            </a:r>
            <a:r>
              <a:rPr lang="en-US" sz="1400" dirty="0" err="1">
                <a:latin typeface="Tw Cen MT"/>
              </a:rPr>
              <a:t>OiCs</a:t>
            </a:r>
            <a:r>
              <a:rPr lang="en-US" sz="1400" dirty="0">
                <a:latin typeface="Tw Cen MT"/>
              </a:rPr>
              <a:t> reallocate funds within the PHC facility's budget to address emerging needs.</a:t>
            </a:r>
            <a:endParaRPr lang="en-NG" sz="1400" dirty="0">
              <a:latin typeface="Tw Cen MT"/>
            </a:endParaRPr>
          </a:p>
        </p:txBody>
      </p:sp>
      <p:sp>
        <p:nvSpPr>
          <p:cNvPr id="12" name="Title 12">
            <a:extLst>
              <a:ext uri="{FF2B5EF4-FFF2-40B4-BE49-F238E27FC236}">
                <a16:creationId xmlns:a16="http://schemas.microsoft.com/office/drawing/2014/main" id="{0AF3B0BB-0A1A-7BCF-9336-198E91BDCCD7}"/>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Cross-Cutting Constraints to PHC Functioning</a:t>
            </a:r>
            <a:endParaRPr lang="en-NG" dirty="0">
              <a:solidFill>
                <a:srgbClr val="FF0000"/>
              </a:solidFill>
            </a:endParaRPr>
          </a:p>
        </p:txBody>
      </p:sp>
      <p:sp>
        <p:nvSpPr>
          <p:cNvPr id="13" name="Rectangle: Rounded Corners 12">
            <a:extLst>
              <a:ext uri="{FF2B5EF4-FFF2-40B4-BE49-F238E27FC236}">
                <a16:creationId xmlns:a16="http://schemas.microsoft.com/office/drawing/2014/main" id="{10AFD8AD-FB17-61C6-BC0B-02F711C7DB0F}"/>
              </a:ext>
            </a:extLst>
          </p:cNvPr>
          <p:cNvSpPr/>
          <p:nvPr/>
        </p:nvSpPr>
        <p:spPr>
          <a:xfrm>
            <a:off x="4423464" y="1511467"/>
            <a:ext cx="2875548" cy="562630"/>
          </a:xfrm>
          <a:prstGeom prst="roundRect">
            <a:avLst>
              <a:gd name="adj" fmla="val 50000"/>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75000"/>
                  </a:schemeClr>
                </a:solidFill>
                <a:latin typeface="TW Cen MT"/>
                <a:cs typeface="Calibri"/>
              </a:rPr>
              <a:t>Insight</a:t>
            </a:r>
          </a:p>
        </p:txBody>
      </p:sp>
      <p:sp>
        <p:nvSpPr>
          <p:cNvPr id="15" name="TextBox 14">
            <a:extLst>
              <a:ext uri="{FF2B5EF4-FFF2-40B4-BE49-F238E27FC236}">
                <a16:creationId xmlns:a16="http://schemas.microsoft.com/office/drawing/2014/main" id="{6841470F-5C89-6599-F705-5FC46B14C523}"/>
              </a:ext>
            </a:extLst>
          </p:cNvPr>
          <p:cNvSpPr txBox="1"/>
          <p:nvPr/>
        </p:nvSpPr>
        <p:spPr>
          <a:xfrm>
            <a:off x="3999716" y="2074097"/>
            <a:ext cx="4220052" cy="4185761"/>
          </a:xfrm>
          <a:prstGeom prst="rect">
            <a:avLst/>
          </a:prstGeom>
          <a:noFill/>
        </p:spPr>
        <p:txBody>
          <a:bodyPr wrap="square">
            <a:spAutoFit/>
          </a:bodyPr>
          <a:lstStyle>
            <a:defPPr>
              <a:defRPr lang="en-NG"/>
            </a:defPPr>
            <a:lvl1pPr>
              <a:defRPr sz="1600">
                <a:latin typeface="Tw Cen MT"/>
              </a:defRPr>
            </a:lvl1pPr>
          </a:lstStyle>
          <a:p>
            <a:pPr algn="just"/>
            <a:r>
              <a:rPr lang="en-US" sz="1400" dirty="0"/>
              <a:t>The requirement to seek approval from the SPHCB through the LGA for activities not included in the business plan may indicate inflexibility in the decision-making process. This could result in delays and bureaucratic hurdles in responding to emerging needs or unforeseen circumstances at the facility level.</a:t>
            </a:r>
          </a:p>
          <a:p>
            <a:pPr algn="just"/>
            <a:endParaRPr lang="en-US" sz="1400" dirty="0"/>
          </a:p>
          <a:p>
            <a:pPr algn="just"/>
            <a:r>
              <a:rPr lang="en-US" sz="1400" dirty="0"/>
              <a:t>The need to obtain approval may limit the autonomy of the PHC facility. This may impede the ability of facility managers and staff to respond promptly to the peculiar needs of their communities or take advantage of local opportunities for improving the quality of health care provided.</a:t>
            </a:r>
          </a:p>
          <a:p>
            <a:pPr algn="just"/>
            <a:endParaRPr lang="en-US" sz="1400" dirty="0"/>
          </a:p>
          <a:p>
            <a:pPr algn="just"/>
            <a:r>
              <a:rPr lang="en-US" sz="1400" dirty="0"/>
              <a:t>It is understood that the approval process is in place for accountability and to prevent fund mismanagement. However, removing this rigidity, though with an internal mechanism for accountability put in place, will increase the facility’s autonomy. </a:t>
            </a:r>
          </a:p>
        </p:txBody>
      </p:sp>
      <p:sp>
        <p:nvSpPr>
          <p:cNvPr id="18" name="TextBox 17">
            <a:extLst>
              <a:ext uri="{FF2B5EF4-FFF2-40B4-BE49-F238E27FC236}">
                <a16:creationId xmlns:a16="http://schemas.microsoft.com/office/drawing/2014/main" id="{9AC090F1-DC4C-167E-4350-0AA6FEBD6541}"/>
              </a:ext>
            </a:extLst>
          </p:cNvPr>
          <p:cNvSpPr txBox="1"/>
          <p:nvPr/>
        </p:nvSpPr>
        <p:spPr>
          <a:xfrm>
            <a:off x="8699247" y="2460187"/>
            <a:ext cx="3051005" cy="2893100"/>
          </a:xfrm>
          <a:prstGeom prst="rect">
            <a:avLst/>
          </a:prstGeom>
          <a:noFill/>
        </p:spPr>
        <p:txBody>
          <a:bodyPr wrap="square">
            <a:spAutoFit/>
          </a:bodyPr>
          <a:lstStyle>
            <a:defPPr>
              <a:defRPr lang="en-NG"/>
            </a:defPPr>
            <a:lvl1pPr>
              <a:defRPr sz="1400">
                <a:latin typeface="Tw Cen MT"/>
              </a:defRPr>
            </a:lvl1pPr>
          </a:lstStyle>
          <a:p>
            <a:pPr algn="just"/>
            <a:r>
              <a:rPr lang="en-US"/>
              <a:t>Establish Monitoring and Evaluation Mechanisms: </a:t>
            </a:r>
          </a:p>
          <a:p>
            <a:pPr algn="just"/>
            <a:r>
              <a:rPr lang="en-US"/>
              <a:t>Institute M&amp;E  systems to track the implementation of activities not captured in the business plan. An accountability framework can also be integrated into the system </a:t>
            </a:r>
          </a:p>
          <a:p>
            <a:pPr algn="just"/>
            <a:endParaRPr lang="en-US"/>
          </a:p>
          <a:p>
            <a:pPr algn="just"/>
            <a:r>
              <a:rPr lang="en-US"/>
              <a:t>This will assess the effectiveness of the decision-making process and identify areas for improvement, ensuring accountability and transparency in resource utilization.</a:t>
            </a:r>
          </a:p>
        </p:txBody>
      </p:sp>
      <p:pic>
        <p:nvPicPr>
          <p:cNvPr id="5" name="Graphic 4" descr="Puzzle outline">
            <a:extLst>
              <a:ext uri="{FF2B5EF4-FFF2-40B4-BE49-F238E27FC236}">
                <a16:creationId xmlns:a16="http://schemas.microsoft.com/office/drawing/2014/main" id="{3E2ED765-E06C-022F-51E9-26CF7E26DB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2327" y="5985078"/>
            <a:ext cx="543267" cy="543267"/>
          </a:xfrm>
          <a:prstGeom prst="rect">
            <a:avLst/>
          </a:prstGeom>
        </p:spPr>
      </p:pic>
      <p:pic>
        <p:nvPicPr>
          <p:cNvPr id="6" name="Graphic 5" descr="Lights On with solid fill">
            <a:extLst>
              <a:ext uri="{FF2B5EF4-FFF2-40B4-BE49-F238E27FC236}">
                <a16:creationId xmlns:a16="http://schemas.microsoft.com/office/drawing/2014/main" id="{1E9623A2-B8A5-B6F6-4230-3527108454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9486" y="5848380"/>
            <a:ext cx="543267" cy="543267"/>
          </a:xfrm>
          <a:prstGeom prst="rect">
            <a:avLst/>
          </a:prstGeom>
        </p:spPr>
      </p:pic>
      <p:pic>
        <p:nvPicPr>
          <p:cNvPr id="7" name="Graphic 6" descr="Thought outline">
            <a:extLst>
              <a:ext uri="{FF2B5EF4-FFF2-40B4-BE49-F238E27FC236}">
                <a16:creationId xmlns:a16="http://schemas.microsoft.com/office/drawing/2014/main" id="{4D3BF884-C2B9-C8DD-31D6-5C6FA6DED2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5452" y="5892078"/>
            <a:ext cx="594851" cy="594851"/>
          </a:xfrm>
          <a:prstGeom prst="rect">
            <a:avLst/>
          </a:prstGeom>
        </p:spPr>
      </p:pic>
      <p:sp>
        <p:nvSpPr>
          <p:cNvPr id="9" name="Rectangle: Rounded Corners 8">
            <a:extLst>
              <a:ext uri="{FF2B5EF4-FFF2-40B4-BE49-F238E27FC236}">
                <a16:creationId xmlns:a16="http://schemas.microsoft.com/office/drawing/2014/main" id="{E56E363A-4AA2-3752-022F-F5418B0BD2D7}"/>
              </a:ext>
            </a:extLst>
          </p:cNvPr>
          <p:cNvSpPr/>
          <p:nvPr/>
        </p:nvSpPr>
        <p:spPr>
          <a:xfrm>
            <a:off x="406039" y="1504712"/>
            <a:ext cx="3205317" cy="5023633"/>
          </a:xfrm>
          <a:prstGeom prst="roundRect">
            <a:avLst>
              <a:gd name="adj" fmla="val 2259"/>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latin typeface="Tw Cen MT" panose="020B0602020104020603" pitchFamily="34" charset="0"/>
              <a:cs typeface="Calibri"/>
            </a:endParaRPr>
          </a:p>
        </p:txBody>
      </p:sp>
      <p:sp>
        <p:nvSpPr>
          <p:cNvPr id="10" name="Rectangle 9">
            <a:extLst>
              <a:ext uri="{FF2B5EF4-FFF2-40B4-BE49-F238E27FC236}">
                <a16:creationId xmlns:a16="http://schemas.microsoft.com/office/drawing/2014/main" id="{5480269A-6567-B863-2452-801EF2E61917}"/>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E5F1AF23-6905-C6C7-0A7C-5D116CB90A6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66D5C75F-F418-ED0A-C0AF-FE02ECEEB786}"/>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111348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6C62-3533-D9E7-0586-83E9BE152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F0F8C-EE10-1330-9697-1C1515037A27}"/>
              </a:ext>
            </a:extLst>
          </p:cNvPr>
          <p:cNvSpPr>
            <a:spLocks noGrp="1"/>
          </p:cNvSpPr>
          <p:nvPr>
            <p:ph type="title"/>
          </p:nvPr>
        </p:nvSpPr>
        <p:spPr>
          <a:xfrm>
            <a:off x="595340" y="946710"/>
            <a:ext cx="5935781" cy="708666"/>
          </a:xfrm>
        </p:spPr>
        <p:txBody>
          <a:bodyPr>
            <a:normAutofit/>
          </a:bodyPr>
          <a:lstStyle/>
          <a:p>
            <a:r>
              <a:rPr lang="en-US" sz="2400">
                <a:solidFill>
                  <a:schemeClr val="bg1">
                    <a:lumMod val="50000"/>
                  </a:schemeClr>
                </a:solidFill>
                <a:latin typeface="Tw Cen MT" panose="020B0602020104020603" pitchFamily="34" charset="0"/>
              </a:rPr>
              <a:t>Inadequate and Delayed Financing</a:t>
            </a:r>
            <a:r>
              <a:rPr lang="en-US" sz="2400">
                <a:solidFill>
                  <a:schemeClr val="bg1">
                    <a:lumMod val="50000"/>
                  </a:schemeClr>
                </a:solidFill>
              </a:rPr>
              <a:t> </a:t>
            </a:r>
            <a:endParaRPr lang="en-NG" sz="2400">
              <a:solidFill>
                <a:schemeClr val="bg1">
                  <a:lumMod val="50000"/>
                </a:schemeClr>
              </a:solidFill>
            </a:endParaRPr>
          </a:p>
        </p:txBody>
      </p:sp>
      <p:sp>
        <p:nvSpPr>
          <p:cNvPr id="7" name="TextBox 6">
            <a:extLst>
              <a:ext uri="{FF2B5EF4-FFF2-40B4-BE49-F238E27FC236}">
                <a16:creationId xmlns:a16="http://schemas.microsoft.com/office/drawing/2014/main" id="{87A93400-BFBF-7C86-53C5-14693430F0BD}"/>
              </a:ext>
            </a:extLst>
          </p:cNvPr>
          <p:cNvSpPr txBox="1"/>
          <p:nvPr/>
        </p:nvSpPr>
        <p:spPr>
          <a:xfrm>
            <a:off x="3477410" y="1789441"/>
            <a:ext cx="2313152" cy="1754326"/>
          </a:xfrm>
          <a:prstGeom prst="rect">
            <a:avLst/>
          </a:prstGeom>
          <a:noFill/>
        </p:spPr>
        <p:txBody>
          <a:bodyPr wrap="square">
            <a:spAutoFit/>
          </a:bodyPr>
          <a:lstStyle/>
          <a:p>
            <a:pPr algn="just"/>
            <a:r>
              <a:rPr lang="en-GB" sz="1200" dirty="0">
                <a:latin typeface="Tw Cen MT" panose="020B0602020104020603" pitchFamily="34" charset="0"/>
              </a:rPr>
              <a:t>20% of the facilities assessed reported that their third-quarter business plans had not yet received formal approval at the time of the interview, a situation that resulted in delays in commencing planned activities and hindered the timely implementation of priority interventions</a:t>
            </a:r>
            <a:endParaRPr lang="en-NG" sz="1200" dirty="0">
              <a:latin typeface="Tw Cen MT" panose="020B0602020104020603" pitchFamily="34" charset="0"/>
            </a:endParaRPr>
          </a:p>
        </p:txBody>
      </p:sp>
      <p:graphicFrame>
        <p:nvGraphicFramePr>
          <p:cNvPr id="11" name="Chart 10">
            <a:extLst>
              <a:ext uri="{FF2B5EF4-FFF2-40B4-BE49-F238E27FC236}">
                <a16:creationId xmlns:a16="http://schemas.microsoft.com/office/drawing/2014/main" id="{77F23537-B1F6-4B8A-060F-A6CC3AD02EB4}"/>
              </a:ext>
            </a:extLst>
          </p:cNvPr>
          <p:cNvGraphicFramePr>
            <a:graphicFrameLocks/>
          </p:cNvGraphicFramePr>
          <p:nvPr>
            <p:extLst>
              <p:ext uri="{D42A27DB-BD31-4B8C-83A1-F6EECF244321}">
                <p14:modId xmlns:p14="http://schemas.microsoft.com/office/powerpoint/2010/main" val="168337000"/>
              </p:ext>
            </p:extLst>
          </p:nvPr>
        </p:nvGraphicFramePr>
        <p:xfrm>
          <a:off x="123330" y="1419995"/>
          <a:ext cx="359456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34" name="Graphic 33" descr="Puzzle with solid fill">
            <a:extLst>
              <a:ext uri="{FF2B5EF4-FFF2-40B4-BE49-F238E27FC236}">
                <a16:creationId xmlns:a16="http://schemas.microsoft.com/office/drawing/2014/main" id="{D6FAE9A9-4F7D-91ED-AB11-E2AB572056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256" y="4703674"/>
            <a:ext cx="588850" cy="601826"/>
          </a:xfrm>
          <a:prstGeom prst="rect">
            <a:avLst/>
          </a:prstGeom>
        </p:spPr>
      </p:pic>
      <p:sp>
        <p:nvSpPr>
          <p:cNvPr id="36" name="TextBox 35">
            <a:extLst>
              <a:ext uri="{FF2B5EF4-FFF2-40B4-BE49-F238E27FC236}">
                <a16:creationId xmlns:a16="http://schemas.microsoft.com/office/drawing/2014/main" id="{757E2991-F5AD-7404-195F-8D0AC9C55741}"/>
              </a:ext>
            </a:extLst>
          </p:cNvPr>
          <p:cNvSpPr txBox="1"/>
          <p:nvPr/>
        </p:nvSpPr>
        <p:spPr>
          <a:xfrm>
            <a:off x="7780097" y="5080422"/>
            <a:ext cx="322945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NG" sz="1400">
                <a:latin typeface="Tw Cen MT" panose="020B0602020104020603" pitchFamily="34" charset="0"/>
              </a:rPr>
              <a:t>Overall, facilities consistently reported insufficient financing and significant delays in the approval and release of funds</a:t>
            </a:r>
            <a:endParaRPr lang="en-US" sz="1400">
              <a:latin typeface="Tw Cen MT" panose="020B0602020104020603" pitchFamily="34" charset="0"/>
            </a:endParaRPr>
          </a:p>
        </p:txBody>
      </p:sp>
      <p:sp>
        <p:nvSpPr>
          <p:cNvPr id="38" name="Rectangle 37">
            <a:extLst>
              <a:ext uri="{FF2B5EF4-FFF2-40B4-BE49-F238E27FC236}">
                <a16:creationId xmlns:a16="http://schemas.microsoft.com/office/drawing/2014/main" id="{53AAF6BC-14BF-5726-08C9-7AE6D64496D1}"/>
              </a:ext>
            </a:extLst>
          </p:cNvPr>
          <p:cNvSpPr/>
          <p:nvPr/>
        </p:nvSpPr>
        <p:spPr>
          <a:xfrm>
            <a:off x="7286256" y="4527605"/>
            <a:ext cx="4420074" cy="1574488"/>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aphicFrame>
        <p:nvGraphicFramePr>
          <p:cNvPr id="39" name="Chart 38">
            <a:extLst>
              <a:ext uri="{FF2B5EF4-FFF2-40B4-BE49-F238E27FC236}">
                <a16:creationId xmlns:a16="http://schemas.microsoft.com/office/drawing/2014/main" id="{18FC441A-7998-008E-ABA8-9AB3A084CD31}"/>
              </a:ext>
            </a:extLst>
          </p:cNvPr>
          <p:cNvGraphicFramePr>
            <a:graphicFrameLocks/>
          </p:cNvGraphicFramePr>
          <p:nvPr>
            <p:extLst>
              <p:ext uri="{D42A27DB-BD31-4B8C-83A1-F6EECF244321}">
                <p14:modId xmlns:p14="http://schemas.microsoft.com/office/powerpoint/2010/main" val="2716202702"/>
              </p:ext>
            </p:extLst>
          </p:nvPr>
        </p:nvGraphicFramePr>
        <p:xfrm>
          <a:off x="6558703" y="1295004"/>
          <a:ext cx="3428884"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E9CEFBBC-6D7E-A9F0-B53A-5375A4F221FA}"/>
              </a:ext>
            </a:extLst>
          </p:cNvPr>
          <p:cNvSpPr txBox="1"/>
          <p:nvPr/>
        </p:nvSpPr>
        <p:spPr>
          <a:xfrm>
            <a:off x="9832260" y="1789441"/>
            <a:ext cx="2143432" cy="2123658"/>
          </a:xfrm>
          <a:prstGeom prst="rect">
            <a:avLst/>
          </a:prstGeom>
          <a:noFill/>
        </p:spPr>
        <p:txBody>
          <a:bodyPr wrap="square" rtlCol="0">
            <a:spAutoFit/>
          </a:bodyPr>
          <a:lstStyle/>
          <a:p>
            <a:pPr algn="just"/>
            <a:r>
              <a:rPr lang="en-GB" sz="1200">
                <a:latin typeface="Tw Cen MT" panose="020B0602020104020603" pitchFamily="34" charset="0"/>
              </a:rPr>
              <a:t>Approximately 25% of the facilities highlighted that, although funds had been duly deposited and were available in their bank accounts, they were unable to access these resources because of unresolved banking challenges, which in turn limited their ability to meet urgent operational and service delivery needs.</a:t>
            </a:r>
            <a:endParaRPr lang="en-NG" sz="1200">
              <a:latin typeface="Tw Cen MT" panose="020B0602020104020603" pitchFamily="34" charset="0"/>
            </a:endParaRPr>
          </a:p>
        </p:txBody>
      </p:sp>
      <p:cxnSp>
        <p:nvCxnSpPr>
          <p:cNvPr id="44" name="Straight Connector 43">
            <a:extLst>
              <a:ext uri="{FF2B5EF4-FFF2-40B4-BE49-F238E27FC236}">
                <a16:creationId xmlns:a16="http://schemas.microsoft.com/office/drawing/2014/main" id="{A8D7D10A-BF80-E2A5-5299-B0D72BDEDCC3}"/>
              </a:ext>
            </a:extLst>
          </p:cNvPr>
          <p:cNvCxnSpPr>
            <a:cxnSpLocks/>
          </p:cNvCxnSpPr>
          <p:nvPr/>
        </p:nvCxnSpPr>
        <p:spPr>
          <a:xfrm flipH="1">
            <a:off x="6284403" y="1179871"/>
            <a:ext cx="117037" cy="5604387"/>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39D04BC-32E5-F2DF-E4D4-DA773A05CB43}"/>
              </a:ext>
            </a:extLst>
          </p:cNvPr>
          <p:cNvGrpSpPr/>
          <p:nvPr/>
        </p:nvGrpSpPr>
        <p:grpSpPr>
          <a:xfrm>
            <a:off x="265471" y="4527605"/>
            <a:ext cx="5014452" cy="1574488"/>
            <a:chOff x="265471" y="5133395"/>
            <a:chExt cx="5014452" cy="1574488"/>
          </a:xfrm>
        </p:grpSpPr>
        <p:grpSp>
          <p:nvGrpSpPr>
            <p:cNvPr id="25" name="Group 24">
              <a:extLst>
                <a:ext uri="{FF2B5EF4-FFF2-40B4-BE49-F238E27FC236}">
                  <a16:creationId xmlns:a16="http://schemas.microsoft.com/office/drawing/2014/main" id="{99F3025F-353C-647E-DFC7-745AF97CEB7F}"/>
                </a:ext>
              </a:extLst>
            </p:cNvPr>
            <p:cNvGrpSpPr/>
            <p:nvPr/>
          </p:nvGrpSpPr>
          <p:grpSpPr>
            <a:xfrm>
              <a:off x="509555" y="5212051"/>
              <a:ext cx="519642" cy="535062"/>
              <a:chOff x="692978" y="6174502"/>
              <a:chExt cx="519642" cy="535062"/>
            </a:xfrm>
          </p:grpSpPr>
          <p:sp>
            <p:nvSpPr>
              <p:cNvPr id="13" name="Rectangle: Rounded Corners 12">
                <a:extLst>
                  <a:ext uri="{FF2B5EF4-FFF2-40B4-BE49-F238E27FC236}">
                    <a16:creationId xmlns:a16="http://schemas.microsoft.com/office/drawing/2014/main" id="{35FDFA79-BEE0-0285-2068-D8534F9C5B3E}"/>
                  </a:ext>
                </a:extLst>
              </p:cNvPr>
              <p:cNvSpPr/>
              <p:nvPr/>
            </p:nvSpPr>
            <p:spPr>
              <a:xfrm>
                <a:off x="737610" y="6174502"/>
                <a:ext cx="475010" cy="475010"/>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N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w Cen MT" panose="020B0602020104020603" pitchFamily="34" charset="0"/>
                </a:endParaRPr>
              </a:p>
            </p:txBody>
          </p:sp>
          <p:sp>
            <p:nvSpPr>
              <p:cNvPr id="16" name="Rectangle: Rounded Corners 15">
                <a:extLst>
                  <a:ext uri="{FF2B5EF4-FFF2-40B4-BE49-F238E27FC236}">
                    <a16:creationId xmlns:a16="http://schemas.microsoft.com/office/drawing/2014/main" id="{B9F752B3-D615-F855-27A8-A64AE873B4CB}"/>
                  </a:ext>
                </a:extLst>
              </p:cNvPr>
              <p:cNvSpPr/>
              <p:nvPr/>
            </p:nvSpPr>
            <p:spPr>
              <a:xfrm>
                <a:off x="692978" y="6234554"/>
                <a:ext cx="475010" cy="475010"/>
              </a:xfrm>
              <a:prstGeom prst="roundRect">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N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w Cen MT" panose="020B0602020104020603" pitchFamily="34" charset="0"/>
                </a:endParaRPr>
              </a:p>
            </p:txBody>
          </p:sp>
          <p:grpSp>
            <p:nvGrpSpPr>
              <p:cNvPr id="18" name="Group 17">
                <a:extLst>
                  <a:ext uri="{FF2B5EF4-FFF2-40B4-BE49-F238E27FC236}">
                    <a16:creationId xmlns:a16="http://schemas.microsoft.com/office/drawing/2014/main" id="{FA8883C1-9E2D-AE1D-2AA5-9384677CF70D}"/>
                  </a:ext>
                </a:extLst>
              </p:cNvPr>
              <p:cNvGrpSpPr>
                <a:grpSpLocks noChangeAspect="1"/>
              </p:cNvGrpSpPr>
              <p:nvPr/>
            </p:nvGrpSpPr>
            <p:grpSpPr bwMode="auto">
              <a:xfrm>
                <a:off x="793637" y="6391596"/>
                <a:ext cx="231998" cy="187843"/>
                <a:chOff x="994569" y="5262509"/>
                <a:chExt cx="951" cy="770"/>
              </a:xfrm>
              <a:solidFill>
                <a:schemeClr val="bg1"/>
              </a:solidFill>
            </p:grpSpPr>
            <p:sp>
              <p:nvSpPr>
                <p:cNvPr id="21" name="Freeform 114">
                  <a:extLst>
                    <a:ext uri="{FF2B5EF4-FFF2-40B4-BE49-F238E27FC236}">
                      <a16:creationId xmlns:a16="http://schemas.microsoft.com/office/drawing/2014/main" id="{BF9A3A01-13E9-BDA9-C1F5-C0FF4998D214}"/>
                    </a:ext>
                  </a:extLst>
                </p:cNvPr>
                <p:cNvSpPr>
                  <a:spLocks/>
                </p:cNvSpPr>
                <p:nvPr/>
              </p:nvSpPr>
              <p:spPr bwMode="auto">
                <a:xfrm>
                  <a:off x="994569" y="5262515"/>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w Cen MT" panose="020B0602020104020603" pitchFamily="34" charset="0"/>
                  </a:endParaRPr>
                </a:p>
              </p:txBody>
            </p:sp>
            <p:sp>
              <p:nvSpPr>
                <p:cNvPr id="22" name="Freeform 115">
                  <a:extLst>
                    <a:ext uri="{FF2B5EF4-FFF2-40B4-BE49-F238E27FC236}">
                      <a16:creationId xmlns:a16="http://schemas.microsoft.com/office/drawing/2014/main" id="{20E84CD7-4432-D34C-4BD7-718141138CDD}"/>
                    </a:ext>
                  </a:extLst>
                </p:cNvPr>
                <p:cNvSpPr>
                  <a:spLocks/>
                </p:cNvSpPr>
                <p:nvPr/>
              </p:nvSpPr>
              <p:spPr bwMode="auto">
                <a:xfrm>
                  <a:off x="995036" y="5262509"/>
                  <a:ext cx="484" cy="741"/>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Tw Cen MT" panose="020B0602020104020603" pitchFamily="34" charset="0"/>
                  </a:endParaRPr>
                </a:p>
              </p:txBody>
            </p:sp>
          </p:grpSp>
        </p:grpSp>
        <p:sp>
          <p:nvSpPr>
            <p:cNvPr id="29" name="TextBox 28">
              <a:extLst>
                <a:ext uri="{FF2B5EF4-FFF2-40B4-BE49-F238E27FC236}">
                  <a16:creationId xmlns:a16="http://schemas.microsoft.com/office/drawing/2014/main" id="{34F98C49-568C-1C24-5539-2C0EA77FA6A5}"/>
                </a:ext>
              </a:extLst>
            </p:cNvPr>
            <p:cNvSpPr txBox="1"/>
            <p:nvPr/>
          </p:nvSpPr>
          <p:spPr>
            <a:xfrm>
              <a:off x="1080988" y="5538332"/>
              <a:ext cx="3594559" cy="1169551"/>
            </a:xfrm>
            <a:prstGeom prst="rect">
              <a:avLst/>
            </a:prstGeom>
            <a:noFill/>
          </p:spPr>
          <p:txBody>
            <a:bodyPr wrap="square" rtlCol="0">
              <a:spAutoFit/>
            </a:bodyPr>
            <a:lstStyle/>
            <a:p>
              <a:r>
                <a:rPr lang="en-GB" sz="1400">
                  <a:latin typeface="Tw Cen MT" panose="020B0602020104020603" pitchFamily="34" charset="0"/>
                </a:rPr>
                <a:t>‘’There</a:t>
              </a:r>
              <a:r>
                <a:rPr lang="en-NG" sz="1400">
                  <a:latin typeface="Tw Cen MT" panose="020B0602020104020603" pitchFamily="34" charset="0"/>
                </a:rPr>
                <a:t> </a:t>
              </a:r>
              <a:r>
                <a:rPr lang="en-GB" sz="1400">
                  <a:latin typeface="Tw Cen MT" panose="020B0602020104020603" pitchFamily="34" charset="0"/>
                </a:rPr>
                <a:t>are situations in which we </a:t>
              </a:r>
              <a:r>
                <a:rPr lang="en-NG" sz="1400">
                  <a:latin typeface="Tw Cen MT" panose="020B0602020104020603" pitchFamily="34" charset="0"/>
                </a:rPr>
                <a:t>had to rely on external donations or Medical Officer of Health (MOH) support because of delays in accessing allocated funds</a:t>
              </a:r>
              <a:r>
                <a:rPr lang="en-GB" sz="1400">
                  <a:latin typeface="Tw Cen MT" panose="020B0602020104020603" pitchFamily="34" charset="0"/>
                </a:rPr>
                <a:t>’’.</a:t>
              </a:r>
            </a:p>
            <a:p>
              <a:r>
                <a:rPr lang="en-GB" sz="1400">
                  <a:latin typeface="Tw Cen MT" panose="020B0602020104020603" pitchFamily="34" charset="0"/>
                </a:rPr>
                <a:t>                                                    Facility </a:t>
              </a:r>
              <a:r>
                <a:rPr lang="en-GB" sz="1400" err="1">
                  <a:latin typeface="Tw Cen MT" panose="020B0602020104020603" pitchFamily="34" charset="0"/>
                </a:rPr>
                <a:t>OiC</a:t>
              </a:r>
              <a:endParaRPr lang="en-NG" sz="1400"/>
            </a:p>
          </p:txBody>
        </p:sp>
        <p:cxnSp>
          <p:nvCxnSpPr>
            <p:cNvPr id="33" name="Straight Connector 32">
              <a:extLst>
                <a:ext uri="{FF2B5EF4-FFF2-40B4-BE49-F238E27FC236}">
                  <a16:creationId xmlns:a16="http://schemas.microsoft.com/office/drawing/2014/main" id="{72AFFB1E-1FD5-6AC6-CA5C-66CA65370448}"/>
                </a:ext>
              </a:extLst>
            </p:cNvPr>
            <p:cNvCxnSpPr/>
            <p:nvPr/>
          </p:nvCxnSpPr>
          <p:spPr>
            <a:xfrm>
              <a:off x="3487643" y="6619051"/>
              <a:ext cx="190919"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37C07F1-CEEC-B715-6C86-BD5D35A53DA6}"/>
                </a:ext>
              </a:extLst>
            </p:cNvPr>
            <p:cNvSpPr/>
            <p:nvPr/>
          </p:nvSpPr>
          <p:spPr>
            <a:xfrm>
              <a:off x="265471" y="5133395"/>
              <a:ext cx="5014452" cy="1574488"/>
            </a:xfrm>
            <a:prstGeom prst="rect">
              <a:avLst/>
            </a:prstGeom>
            <a:noFill/>
            <a:ln w="12700">
              <a:solidFill>
                <a:schemeClr val="bg2">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sp>
        <p:nvSpPr>
          <p:cNvPr id="3" name="Rectangle 2">
            <a:extLst>
              <a:ext uri="{FF2B5EF4-FFF2-40B4-BE49-F238E27FC236}">
                <a16:creationId xmlns:a16="http://schemas.microsoft.com/office/drawing/2014/main" id="{92660BE8-8FE6-575B-DF16-C6BF529B890C}"/>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4" name="Rectangle 3">
            <a:extLst>
              <a:ext uri="{FF2B5EF4-FFF2-40B4-BE49-F238E27FC236}">
                <a16:creationId xmlns:a16="http://schemas.microsoft.com/office/drawing/2014/main" id="{0EFDAA4A-061F-C366-70F4-967F598F12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5" name="Rectangle 4">
            <a:extLst>
              <a:ext uri="{FF2B5EF4-FFF2-40B4-BE49-F238E27FC236}">
                <a16:creationId xmlns:a16="http://schemas.microsoft.com/office/drawing/2014/main" id="{C4656AC1-15A9-D578-5E59-87A9DECE37F9}"/>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
        <p:nvSpPr>
          <p:cNvPr id="9" name="Title 12">
            <a:extLst>
              <a:ext uri="{FF2B5EF4-FFF2-40B4-BE49-F238E27FC236}">
                <a16:creationId xmlns:a16="http://schemas.microsoft.com/office/drawing/2014/main" id="{CF284CF5-DC97-F04B-5EA0-EC5AA92BAE3C}"/>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Cross-Cutting Constraints to PHC Functioning</a:t>
            </a:r>
            <a:endParaRPr lang="en-NG" dirty="0">
              <a:solidFill>
                <a:srgbClr val="FF0000"/>
              </a:solidFill>
            </a:endParaRPr>
          </a:p>
        </p:txBody>
      </p:sp>
    </p:spTree>
    <p:extLst>
      <p:ext uri="{BB962C8B-B14F-4D97-AF65-F5344CB8AC3E}">
        <p14:creationId xmlns:p14="http://schemas.microsoft.com/office/powerpoint/2010/main" val="396577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D2B60C5-6C26-F343-9299-8A6418959A89}"/>
              </a:ext>
            </a:extLst>
          </p:cNvPr>
          <p:cNvSpPr txBox="1"/>
          <p:nvPr/>
        </p:nvSpPr>
        <p:spPr>
          <a:xfrm>
            <a:off x="838199" y="5081691"/>
            <a:ext cx="9866971" cy="954107"/>
          </a:xfrm>
          <a:prstGeom prst="rect">
            <a:avLst/>
          </a:prstGeom>
          <a:noFill/>
          <a:ln>
            <a:solidFill>
              <a:schemeClr val="bg2">
                <a:lumMod val="50000"/>
              </a:schemeClr>
            </a:solidFill>
          </a:ln>
        </p:spPr>
        <p:txBody>
          <a:bodyPr wrap="square">
            <a:spAutoFit/>
          </a:bodyPr>
          <a:lstStyle/>
          <a:p>
            <a:pPr algn="just"/>
            <a:r>
              <a:rPr lang="en-US" sz="1400" b="1" dirty="0">
                <a:solidFill>
                  <a:schemeClr val="accent6">
                    <a:lumMod val="75000"/>
                  </a:schemeClr>
                </a:solidFill>
                <a:latin typeface="Tw Cen MT" panose="020B0602020104020603" pitchFamily="34" charset="0"/>
              </a:rPr>
              <a:t>Proposed Improvement Plan</a:t>
            </a:r>
          </a:p>
          <a:p>
            <a:pPr marL="285750" indent="-285750" algn="just">
              <a:buFont typeface="Arial" panose="020B0604020202020204" pitchFamily="34" charset="0"/>
              <a:buChar char="•"/>
            </a:pPr>
            <a:r>
              <a:rPr lang="en-US" sz="1400" dirty="0"/>
              <a:t>Provide practical, hands-on training for OICs and facility staff on AOP development and implementation.</a:t>
            </a:r>
            <a:endParaRPr lang="en-GB" sz="1400" dirty="0"/>
          </a:p>
          <a:p>
            <a:pPr marL="285750" indent="-285750" algn="just">
              <a:buFont typeface="Arial" panose="020B0604020202020204" pitchFamily="34" charset="0"/>
              <a:buChar char="•"/>
            </a:pPr>
            <a:r>
              <a:rPr lang="en-GB" sz="1400" dirty="0"/>
              <a:t>Institutionalise mentorship programs for new OICs and conduct hands-on AOP development workshops.</a:t>
            </a:r>
          </a:p>
          <a:p>
            <a:pPr marL="285750" indent="-285750" algn="just">
              <a:buFont typeface="Arial" panose="020B0604020202020204" pitchFamily="34" charset="0"/>
              <a:buChar char="•"/>
            </a:pPr>
            <a:r>
              <a:rPr lang="en-US" sz="1400" dirty="0"/>
              <a:t>Integrate AOP training into annual supervisory visits and Board-led workshops.</a:t>
            </a:r>
            <a:endParaRPr lang="en-NG" sz="1400" dirty="0">
              <a:latin typeface="Tw Cen MT" panose="020B0602020104020603" pitchFamily="34" charset="0"/>
            </a:endParaRPr>
          </a:p>
        </p:txBody>
      </p:sp>
      <p:grpSp>
        <p:nvGrpSpPr>
          <p:cNvPr id="10" name="Group 9">
            <a:extLst>
              <a:ext uri="{FF2B5EF4-FFF2-40B4-BE49-F238E27FC236}">
                <a16:creationId xmlns:a16="http://schemas.microsoft.com/office/drawing/2014/main" id="{D8113203-DCAE-C449-480E-2C4DFECD0A43}"/>
              </a:ext>
            </a:extLst>
          </p:cNvPr>
          <p:cNvGrpSpPr/>
          <p:nvPr/>
        </p:nvGrpSpPr>
        <p:grpSpPr>
          <a:xfrm>
            <a:off x="5073027" y="1633497"/>
            <a:ext cx="6804312" cy="2874995"/>
            <a:chOff x="144188" y="1834219"/>
            <a:chExt cx="6804312" cy="2874995"/>
          </a:xfrm>
        </p:grpSpPr>
        <p:sp>
          <p:nvSpPr>
            <p:cNvPr id="4" name="TextBox 3">
              <a:extLst>
                <a:ext uri="{FF2B5EF4-FFF2-40B4-BE49-F238E27FC236}">
                  <a16:creationId xmlns:a16="http://schemas.microsoft.com/office/drawing/2014/main" id="{ACCB3182-7399-54CF-E4AC-6733F45801FE}"/>
                </a:ext>
              </a:extLst>
            </p:cNvPr>
            <p:cNvSpPr txBox="1"/>
            <p:nvPr/>
          </p:nvSpPr>
          <p:spPr>
            <a:xfrm>
              <a:off x="3867652" y="2247001"/>
              <a:ext cx="3080848" cy="2462213"/>
            </a:xfrm>
            <a:prstGeom prst="rect">
              <a:avLst/>
            </a:prstGeom>
            <a:noFill/>
          </p:spPr>
          <p:txBody>
            <a:bodyPr wrap="square" rtlCol="0">
              <a:spAutoFit/>
            </a:bodyPr>
            <a:lstStyle/>
            <a:p>
              <a:pPr algn="just"/>
              <a:r>
                <a:rPr lang="en-NG" sz="1400">
                  <a:latin typeface="Tw Cen MT" panose="020B0602020104020603" pitchFamily="34" charset="0"/>
                </a:rPr>
                <a:t>33% of </a:t>
              </a:r>
              <a:r>
                <a:rPr lang="en-GB" sz="1400">
                  <a:latin typeface="Tw Cen MT" panose="020B0602020104020603" pitchFamily="34" charset="0"/>
                </a:rPr>
                <a:t>the assessed </a:t>
              </a:r>
              <a:r>
                <a:rPr lang="en-NG" sz="1400">
                  <a:latin typeface="Tw Cen MT" panose="020B0602020104020603" pitchFamily="34" charset="0"/>
                </a:rPr>
                <a:t>PHCs</a:t>
              </a:r>
              <a:r>
                <a:rPr lang="en-GB" sz="1400">
                  <a:latin typeface="Tw Cen MT" panose="020B0602020104020603" pitchFamily="34" charset="0"/>
                </a:rPr>
                <a:t> in Lagos State </a:t>
              </a:r>
              <a:r>
                <a:rPr lang="en-NG" sz="1400">
                  <a:latin typeface="Tw Cen MT" panose="020B0602020104020603" pitchFamily="34" charset="0"/>
                </a:rPr>
                <a:t>reported leaking roofs, faulty solar panels, broken plumbing, and the absence of key amenities needed for service delivery. Other challenges included the lack of a functional water tank, unreliable power supply, and missing signage or community mobilisation infrastructure. These infrastructure deficits directly impact service delivery and patient experience</a:t>
              </a:r>
              <a:r>
                <a:rPr lang="en-GB" sz="1400">
                  <a:latin typeface="Tw Cen MT" panose="020B0602020104020603" pitchFamily="34" charset="0"/>
                </a:rPr>
                <a:t>.</a:t>
              </a:r>
              <a:endParaRPr lang="en-NG" sz="1400">
                <a:latin typeface="Tw Cen MT" panose="020B0602020104020603" pitchFamily="34" charset="0"/>
              </a:endParaRPr>
            </a:p>
          </p:txBody>
        </p:sp>
        <p:graphicFrame>
          <p:nvGraphicFramePr>
            <p:cNvPr id="8" name="Chart 7">
              <a:extLst>
                <a:ext uri="{FF2B5EF4-FFF2-40B4-BE49-F238E27FC236}">
                  <a16:creationId xmlns:a16="http://schemas.microsoft.com/office/drawing/2014/main" id="{E4C130B2-971B-6255-37A5-C1BB566C32B4}"/>
                </a:ext>
              </a:extLst>
            </p:cNvPr>
            <p:cNvGraphicFramePr>
              <a:graphicFrameLocks/>
            </p:cNvGraphicFramePr>
            <p:nvPr>
              <p:extLst>
                <p:ext uri="{D42A27DB-BD31-4B8C-83A1-F6EECF244321}">
                  <p14:modId xmlns:p14="http://schemas.microsoft.com/office/powerpoint/2010/main" val="1490542841"/>
                </p:ext>
              </p:extLst>
            </p:nvPr>
          </p:nvGraphicFramePr>
          <p:xfrm>
            <a:off x="144188" y="1834219"/>
            <a:ext cx="3637936" cy="2743200"/>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7" name="Group 6">
            <a:extLst>
              <a:ext uri="{FF2B5EF4-FFF2-40B4-BE49-F238E27FC236}">
                <a16:creationId xmlns:a16="http://schemas.microsoft.com/office/drawing/2014/main" id="{A8BF3D39-AECA-3F93-3741-B906B60975ED}"/>
              </a:ext>
            </a:extLst>
          </p:cNvPr>
          <p:cNvGrpSpPr/>
          <p:nvPr/>
        </p:nvGrpSpPr>
        <p:grpSpPr>
          <a:xfrm>
            <a:off x="314661" y="1765292"/>
            <a:ext cx="4849493" cy="2743200"/>
            <a:chOff x="75365" y="1073792"/>
            <a:chExt cx="4849493" cy="2743200"/>
          </a:xfrm>
        </p:grpSpPr>
        <p:graphicFrame>
          <p:nvGraphicFramePr>
            <p:cNvPr id="9" name="Chart 8">
              <a:extLst>
                <a:ext uri="{FF2B5EF4-FFF2-40B4-BE49-F238E27FC236}">
                  <a16:creationId xmlns:a16="http://schemas.microsoft.com/office/drawing/2014/main" id="{A9770041-2C89-72AD-766F-5D6E3676D1F9}"/>
                </a:ext>
              </a:extLst>
            </p:cNvPr>
            <p:cNvGraphicFramePr>
              <a:graphicFrameLocks/>
            </p:cNvGraphicFramePr>
            <p:nvPr>
              <p:extLst>
                <p:ext uri="{D42A27DB-BD31-4B8C-83A1-F6EECF244321}">
                  <p14:modId xmlns:p14="http://schemas.microsoft.com/office/powerpoint/2010/main" val="562847111"/>
                </p:ext>
              </p:extLst>
            </p:nvPr>
          </p:nvGraphicFramePr>
          <p:xfrm>
            <a:off x="75365" y="1073792"/>
            <a:ext cx="3302533"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1BCFC0D-7F07-B5ED-4E8B-6328442C20BE}"/>
                </a:ext>
              </a:extLst>
            </p:cNvPr>
            <p:cNvSpPr txBox="1"/>
            <p:nvPr/>
          </p:nvSpPr>
          <p:spPr>
            <a:xfrm>
              <a:off x="3033769" y="1486574"/>
              <a:ext cx="1891089" cy="2292935"/>
            </a:xfrm>
            <a:prstGeom prst="rect">
              <a:avLst/>
            </a:prstGeom>
            <a:noFill/>
          </p:spPr>
          <p:txBody>
            <a:bodyPr wrap="square" rtlCol="0">
              <a:spAutoFit/>
            </a:bodyPr>
            <a:lstStyle/>
            <a:p>
              <a:pPr algn="just"/>
              <a:r>
                <a:rPr lang="en-NG" sz="1100" dirty="0">
                  <a:latin typeface="Tw Cen MT" panose="020B0602020104020603" pitchFamily="34" charset="0"/>
                </a:rPr>
                <a:t>20% of facilities </a:t>
              </a:r>
              <a:r>
                <a:rPr lang="en-GB" sz="1100" dirty="0">
                  <a:latin typeface="Tw Cen MT" panose="020B0602020104020603" pitchFamily="34" charset="0"/>
                </a:rPr>
                <a:t>assessed </a:t>
              </a:r>
              <a:r>
                <a:rPr lang="en-NG" sz="1100" dirty="0">
                  <a:latin typeface="Tw Cen MT" panose="020B0602020104020603" pitchFamily="34" charset="0"/>
                </a:rPr>
                <a:t>admitted unfamiliarity with the AOP process and expressed the need for more practical, on-the-job training. Some </a:t>
              </a:r>
              <a:r>
                <a:rPr lang="en-NG" sz="1100" dirty="0" err="1">
                  <a:latin typeface="Tw Cen MT" panose="020B0602020104020603" pitchFamily="34" charset="0"/>
                </a:rPr>
                <a:t>PHCs</a:t>
              </a:r>
              <a:r>
                <a:rPr lang="en-NG" sz="1100" dirty="0">
                  <a:latin typeface="Tw Cen MT" panose="020B0602020104020603" pitchFamily="34" charset="0"/>
                </a:rPr>
                <a:t> described the AOP process as lengthy and complex, calling for simplified tools and technical support. Newly appointed </a:t>
              </a:r>
              <a:r>
                <a:rPr lang="en-NG" sz="1100" dirty="0" err="1">
                  <a:latin typeface="Tw Cen MT" panose="020B0602020104020603" pitchFamily="34" charset="0"/>
                </a:rPr>
                <a:t>OICs</a:t>
              </a:r>
              <a:r>
                <a:rPr lang="en-NG" sz="1100" dirty="0">
                  <a:latin typeface="Tw Cen MT" panose="020B0602020104020603" pitchFamily="34" charset="0"/>
                </a:rPr>
                <a:t> were found to lack adequate skills to effectively develop and implement </a:t>
              </a:r>
              <a:r>
                <a:rPr lang="en-NG" sz="1100" dirty="0" err="1">
                  <a:latin typeface="Tw Cen MT" panose="020B0602020104020603" pitchFamily="34" charset="0"/>
                </a:rPr>
                <a:t>AOPs</a:t>
              </a:r>
              <a:r>
                <a:rPr lang="en-GB" sz="1100" dirty="0">
                  <a:latin typeface="Tw Cen MT" panose="020B0602020104020603" pitchFamily="34" charset="0"/>
                </a:rPr>
                <a:t>.</a:t>
              </a:r>
              <a:endParaRPr lang="en-NG" sz="1100" dirty="0">
                <a:latin typeface="Tw Cen MT" panose="020B0602020104020603" pitchFamily="34" charset="0"/>
              </a:endParaRPr>
            </a:p>
          </p:txBody>
        </p:sp>
      </p:grpSp>
      <p:cxnSp>
        <p:nvCxnSpPr>
          <p:cNvPr id="21" name="Straight Connector 20">
            <a:extLst>
              <a:ext uri="{FF2B5EF4-FFF2-40B4-BE49-F238E27FC236}">
                <a16:creationId xmlns:a16="http://schemas.microsoft.com/office/drawing/2014/main" id="{66936B99-7294-6A38-3B3A-8BFE88F57AC1}"/>
              </a:ext>
            </a:extLst>
          </p:cNvPr>
          <p:cNvCxnSpPr>
            <a:cxnSpLocks/>
          </p:cNvCxnSpPr>
          <p:nvPr/>
        </p:nvCxnSpPr>
        <p:spPr>
          <a:xfrm>
            <a:off x="5349133" y="1260900"/>
            <a:ext cx="0" cy="403297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AEA71A-587F-A2B5-AD67-00126367BC5D}"/>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5" name="Rectangle 4">
            <a:extLst>
              <a:ext uri="{FF2B5EF4-FFF2-40B4-BE49-F238E27FC236}">
                <a16:creationId xmlns:a16="http://schemas.microsoft.com/office/drawing/2014/main" id="{0042F99C-3B3C-43D1-4983-B7F94B140D2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6" name="Rectangle 5">
            <a:extLst>
              <a:ext uri="{FF2B5EF4-FFF2-40B4-BE49-F238E27FC236}">
                <a16:creationId xmlns:a16="http://schemas.microsoft.com/office/drawing/2014/main" id="{85502938-165C-A8FA-BB39-E5785F08D624}"/>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
        <p:nvSpPr>
          <p:cNvPr id="13" name="Title 12">
            <a:extLst>
              <a:ext uri="{FF2B5EF4-FFF2-40B4-BE49-F238E27FC236}">
                <a16:creationId xmlns:a16="http://schemas.microsoft.com/office/drawing/2014/main" id="{B5F37100-8BEE-1245-DF70-814B2B95846F}"/>
              </a:ext>
            </a:extLst>
          </p:cNvPr>
          <p:cNvSpPr txBox="1">
            <a:spLocks/>
          </p:cNvSpPr>
          <p:nvPr/>
        </p:nvSpPr>
        <p:spPr>
          <a:xfrm>
            <a:off x="406039" y="404713"/>
            <a:ext cx="10515600" cy="708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dirty="0"/>
              <a:t>Cross-Cutting Constraints to PHC Functioning</a:t>
            </a:r>
            <a:endParaRPr lang="en-NG" dirty="0">
              <a:solidFill>
                <a:srgbClr val="FF0000"/>
              </a:solidFill>
            </a:endParaRPr>
          </a:p>
        </p:txBody>
      </p:sp>
    </p:spTree>
    <p:extLst>
      <p:ext uri="{BB962C8B-B14F-4D97-AF65-F5344CB8AC3E}">
        <p14:creationId xmlns:p14="http://schemas.microsoft.com/office/powerpoint/2010/main" val="165022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399D3A-EB31-E81C-17AF-51ABE0423EE9}"/>
              </a:ext>
            </a:extLst>
          </p:cNvPr>
          <p:cNvSpPr>
            <a:spLocks noGrp="1"/>
          </p:cNvSpPr>
          <p:nvPr>
            <p:ph type="sldNum" sz="quarter" idx="12"/>
          </p:nvPr>
        </p:nvSpPr>
        <p:spPr/>
        <p:txBody>
          <a:bodyPr/>
          <a:lstStyle/>
          <a:p>
            <a:fld id="{CCE62696-93B5-409F-9ECD-C6D4BBB67C04}" type="slidenum">
              <a:rPr lang="en-NG" smtClean="0"/>
              <a:t>27</a:t>
            </a:fld>
            <a:endParaRPr lang="en-NG"/>
          </a:p>
        </p:txBody>
      </p:sp>
      <p:sp>
        <p:nvSpPr>
          <p:cNvPr id="6" name="Title 12">
            <a:extLst>
              <a:ext uri="{FF2B5EF4-FFF2-40B4-BE49-F238E27FC236}">
                <a16:creationId xmlns:a16="http://schemas.microsoft.com/office/drawing/2014/main" id="{580FFFEB-5FDF-9035-B8D9-8A71F2AB6B88}"/>
              </a:ext>
            </a:extLst>
          </p:cNvPr>
          <p:cNvSpPr>
            <a:spLocks noGrp="1"/>
          </p:cNvSpPr>
          <p:nvPr>
            <p:ph type="title"/>
          </p:nvPr>
        </p:nvSpPr>
        <p:spPr>
          <a:xfrm>
            <a:off x="965983" y="256971"/>
            <a:ext cx="3222560" cy="708666"/>
          </a:xfrm>
        </p:spPr>
        <p:txBody>
          <a:bodyPr>
            <a:normAutofit/>
          </a:bodyPr>
          <a:lstStyle/>
          <a:p>
            <a:r>
              <a:rPr lang="en-US">
                <a:latin typeface="Tw Cen MT" panose="020B0602020104020603" pitchFamily="34" charset="0"/>
              </a:rPr>
              <a:t>Gallery</a:t>
            </a:r>
            <a:r>
              <a:rPr kumimoji="0" lang="en-US" sz="1800" b="0" i="0" u="none" strike="noStrike" kern="1200" cap="none" spc="0" normalizeH="0" baseline="0" noProof="0">
                <a:ln>
                  <a:noFill/>
                </a:ln>
                <a:solidFill>
                  <a:srgbClr val="2683C6">
                    <a:lumMod val="75000"/>
                  </a:srgbClr>
                </a:solidFill>
                <a:effectLst/>
                <a:uLnTx/>
                <a:uFillTx/>
                <a:latin typeface="Tw Cen MT" panose="020B0602020104020603" pitchFamily="34" charset="0"/>
                <a:ea typeface="+mj-ea"/>
                <a:cs typeface="+mj-cs"/>
              </a:rPr>
              <a:t> </a:t>
            </a:r>
            <a:endParaRPr lang="en-NG">
              <a:solidFill>
                <a:srgbClr val="FF0000"/>
              </a:solidFill>
            </a:endParaRPr>
          </a:p>
        </p:txBody>
      </p:sp>
      <p:pic>
        <p:nvPicPr>
          <p:cNvPr id="8" name="Picture 7" descr="A building with a sign on it&#10;&#10;AI-generated content may be incorrect.">
            <a:extLst>
              <a:ext uri="{FF2B5EF4-FFF2-40B4-BE49-F238E27FC236}">
                <a16:creationId xmlns:a16="http://schemas.microsoft.com/office/drawing/2014/main" id="{369A5795-08FA-93D2-C247-0E245AB9A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07" y="1406160"/>
            <a:ext cx="4913488" cy="4604272"/>
          </a:xfrm>
          <a:prstGeom prst="rect">
            <a:avLst/>
          </a:prstGeom>
        </p:spPr>
      </p:pic>
      <p:pic>
        <p:nvPicPr>
          <p:cNvPr id="2" name="Picture 1" descr="A sign on the side of a building&#10;&#10;AI-generated content may be incorrect.">
            <a:extLst>
              <a:ext uri="{FF2B5EF4-FFF2-40B4-BE49-F238E27FC236}">
                <a16:creationId xmlns:a16="http://schemas.microsoft.com/office/drawing/2014/main" id="{6F71602F-3FF5-30F0-2008-CBFEEA8C0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07" y="1406160"/>
            <a:ext cx="5229883" cy="4604272"/>
          </a:xfrm>
          <a:prstGeom prst="rect">
            <a:avLst/>
          </a:prstGeom>
        </p:spPr>
      </p:pic>
    </p:spTree>
    <p:extLst>
      <p:ext uri="{BB962C8B-B14F-4D97-AF65-F5344CB8AC3E}">
        <p14:creationId xmlns:p14="http://schemas.microsoft.com/office/powerpoint/2010/main" val="1889179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BBB4-3F52-F5F9-E2D6-333C9A7CAD7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7A8F0E-7F55-FA8F-3737-DBB5C8CBB514}"/>
              </a:ext>
            </a:extLst>
          </p:cNvPr>
          <p:cNvSpPr>
            <a:spLocks noGrp="1"/>
          </p:cNvSpPr>
          <p:nvPr>
            <p:ph type="sldNum" sz="quarter" idx="12"/>
          </p:nvPr>
        </p:nvSpPr>
        <p:spPr/>
        <p:txBody>
          <a:bodyPr/>
          <a:lstStyle/>
          <a:p>
            <a:fld id="{CCE62696-93B5-409F-9ECD-C6D4BBB67C04}" type="slidenum">
              <a:rPr lang="en-NG" smtClean="0"/>
              <a:t>28</a:t>
            </a:fld>
            <a:endParaRPr lang="en-NG"/>
          </a:p>
        </p:txBody>
      </p:sp>
      <p:sp>
        <p:nvSpPr>
          <p:cNvPr id="6" name="Title 12">
            <a:extLst>
              <a:ext uri="{FF2B5EF4-FFF2-40B4-BE49-F238E27FC236}">
                <a16:creationId xmlns:a16="http://schemas.microsoft.com/office/drawing/2014/main" id="{4281C76F-7E0B-AF8A-E0E2-B8429CF6AFD1}"/>
              </a:ext>
            </a:extLst>
          </p:cNvPr>
          <p:cNvSpPr>
            <a:spLocks noGrp="1"/>
          </p:cNvSpPr>
          <p:nvPr>
            <p:ph type="title"/>
          </p:nvPr>
        </p:nvSpPr>
        <p:spPr>
          <a:xfrm>
            <a:off x="965983" y="256971"/>
            <a:ext cx="3222560" cy="708666"/>
          </a:xfrm>
        </p:spPr>
        <p:txBody>
          <a:bodyPr>
            <a:normAutofit/>
          </a:bodyPr>
          <a:lstStyle/>
          <a:p>
            <a:r>
              <a:rPr lang="en-US">
                <a:latin typeface="Tw Cen MT" panose="020B0602020104020603" pitchFamily="34" charset="0"/>
              </a:rPr>
              <a:t>Gallery</a:t>
            </a:r>
            <a:r>
              <a:rPr kumimoji="0" lang="en-US" sz="1800" b="0" i="0" u="none" strike="noStrike" kern="1200" cap="none" spc="0" normalizeH="0" baseline="0" noProof="0">
                <a:ln>
                  <a:noFill/>
                </a:ln>
                <a:solidFill>
                  <a:srgbClr val="2683C6">
                    <a:lumMod val="75000"/>
                  </a:srgbClr>
                </a:solidFill>
                <a:effectLst/>
                <a:uLnTx/>
                <a:uFillTx/>
                <a:latin typeface="Tw Cen MT" panose="020B0602020104020603" pitchFamily="34" charset="0"/>
                <a:ea typeface="+mj-ea"/>
                <a:cs typeface="+mj-cs"/>
              </a:rPr>
              <a:t> </a:t>
            </a:r>
            <a:endParaRPr lang="en-NG">
              <a:solidFill>
                <a:srgbClr val="FF0000"/>
              </a:solidFill>
            </a:endParaRPr>
          </a:p>
        </p:txBody>
      </p:sp>
      <p:pic>
        <p:nvPicPr>
          <p:cNvPr id="5" name="Picture 4" descr="A car parked in a parking lot&#10;&#10;AI-generated content may be incorrect.">
            <a:extLst>
              <a:ext uri="{FF2B5EF4-FFF2-40B4-BE49-F238E27FC236}">
                <a16:creationId xmlns:a16="http://schemas.microsoft.com/office/drawing/2014/main" id="{C5A19CDD-5A8A-1AD8-B9F1-47CF2BF34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983" y="1162045"/>
            <a:ext cx="4794737" cy="5090165"/>
          </a:xfrm>
          <a:prstGeom prst="rect">
            <a:avLst/>
          </a:prstGeom>
        </p:spPr>
      </p:pic>
      <p:pic>
        <p:nvPicPr>
          <p:cNvPr id="2" name="Picture 1" descr="A sign on a wall&#10;&#10;AI-generated content may be incorrect.">
            <a:extLst>
              <a:ext uri="{FF2B5EF4-FFF2-40B4-BE49-F238E27FC236}">
                <a16:creationId xmlns:a16="http://schemas.microsoft.com/office/drawing/2014/main" id="{966163EA-E1D8-5CF0-C61C-A531D9BD2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40" y="1162045"/>
            <a:ext cx="5433060" cy="5090165"/>
          </a:xfrm>
          <a:prstGeom prst="rect">
            <a:avLst/>
          </a:prstGeom>
        </p:spPr>
      </p:pic>
    </p:spTree>
    <p:extLst>
      <p:ext uri="{BB962C8B-B14F-4D97-AF65-F5344CB8AC3E}">
        <p14:creationId xmlns:p14="http://schemas.microsoft.com/office/powerpoint/2010/main" val="59215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31C18C-D3B4-3633-76F5-35F5AAEB1C2C}"/>
              </a:ext>
            </a:extLst>
          </p:cNvPr>
          <p:cNvSpPr>
            <a:spLocks noGrp="1"/>
          </p:cNvSpPr>
          <p:nvPr>
            <p:ph type="sldNum" sz="quarter" idx="12"/>
          </p:nvPr>
        </p:nvSpPr>
        <p:spPr/>
        <p:txBody>
          <a:bodyPr/>
          <a:lstStyle/>
          <a:p>
            <a:fld id="{CCE62696-93B5-409F-9ECD-C6D4BBB67C04}" type="slidenum">
              <a:rPr lang="en-NG" smtClean="0"/>
              <a:t>29</a:t>
            </a:fld>
            <a:endParaRPr lang="en-NG"/>
          </a:p>
        </p:txBody>
      </p:sp>
      <p:pic>
        <p:nvPicPr>
          <p:cNvPr id="6" name="Picture 5" descr="A sign on a wall&#10;&#10;AI-generated content may be incorrect.">
            <a:extLst>
              <a:ext uri="{FF2B5EF4-FFF2-40B4-BE49-F238E27FC236}">
                <a16:creationId xmlns:a16="http://schemas.microsoft.com/office/drawing/2014/main" id="{7060D311-2595-D2CD-D136-CBF91A72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356851"/>
            <a:ext cx="9144000" cy="5294671"/>
          </a:xfrm>
          <a:prstGeom prst="rect">
            <a:avLst/>
          </a:prstGeom>
        </p:spPr>
      </p:pic>
      <p:sp>
        <p:nvSpPr>
          <p:cNvPr id="7" name="Title 12">
            <a:extLst>
              <a:ext uri="{FF2B5EF4-FFF2-40B4-BE49-F238E27FC236}">
                <a16:creationId xmlns:a16="http://schemas.microsoft.com/office/drawing/2014/main" id="{F4BCE7D2-0B2B-66EB-6027-15058CB99942}"/>
              </a:ext>
            </a:extLst>
          </p:cNvPr>
          <p:cNvSpPr>
            <a:spLocks noGrp="1"/>
          </p:cNvSpPr>
          <p:nvPr>
            <p:ph type="title"/>
          </p:nvPr>
        </p:nvSpPr>
        <p:spPr>
          <a:xfrm>
            <a:off x="710344" y="286467"/>
            <a:ext cx="3222560" cy="708666"/>
          </a:xfrm>
        </p:spPr>
        <p:txBody>
          <a:bodyPr>
            <a:normAutofit/>
          </a:bodyPr>
          <a:lstStyle/>
          <a:p>
            <a:r>
              <a:rPr lang="en-US">
                <a:latin typeface="Tw Cen MT" panose="020B0602020104020603" pitchFamily="34" charset="0"/>
              </a:rPr>
              <a:t>Gallery</a:t>
            </a:r>
            <a:r>
              <a:rPr kumimoji="0" lang="en-US" sz="1800" b="0" i="0" u="none" strike="noStrike" kern="1200" cap="none" spc="0" normalizeH="0" baseline="0" noProof="0">
                <a:ln>
                  <a:noFill/>
                </a:ln>
                <a:solidFill>
                  <a:srgbClr val="2683C6">
                    <a:lumMod val="75000"/>
                  </a:srgbClr>
                </a:solidFill>
                <a:effectLst/>
                <a:uLnTx/>
                <a:uFillTx/>
                <a:latin typeface="Tw Cen MT" panose="020B0602020104020603" pitchFamily="34" charset="0"/>
                <a:ea typeface="+mj-ea"/>
                <a:cs typeface="+mj-cs"/>
              </a:rPr>
              <a:t> </a:t>
            </a:r>
            <a:endParaRPr lang="en-NG">
              <a:solidFill>
                <a:srgbClr val="FF0000"/>
              </a:solidFill>
            </a:endParaRPr>
          </a:p>
        </p:txBody>
      </p:sp>
    </p:spTree>
    <p:extLst>
      <p:ext uri="{BB962C8B-B14F-4D97-AF65-F5344CB8AC3E}">
        <p14:creationId xmlns:p14="http://schemas.microsoft.com/office/powerpoint/2010/main" val="145548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C2EC8342-366D-52D9-320B-36850550DDEF}"/>
              </a:ext>
            </a:extLst>
          </p:cNvPr>
          <p:cNvSpPr/>
          <p:nvPr/>
        </p:nvSpPr>
        <p:spPr>
          <a:xfrm>
            <a:off x="768370" y="2067073"/>
            <a:ext cx="10870298" cy="539215"/>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2" name="Title 1">
            <a:extLst>
              <a:ext uri="{FF2B5EF4-FFF2-40B4-BE49-F238E27FC236}">
                <a16:creationId xmlns:a16="http://schemas.microsoft.com/office/drawing/2014/main" id="{C40F39A5-C190-DB79-E6B5-931D2E3B2567}"/>
              </a:ext>
            </a:extLst>
          </p:cNvPr>
          <p:cNvSpPr>
            <a:spLocks noGrp="1"/>
          </p:cNvSpPr>
          <p:nvPr>
            <p:ph type="title"/>
          </p:nvPr>
        </p:nvSpPr>
        <p:spPr/>
        <p:txBody>
          <a:bodyPr/>
          <a:lstStyle/>
          <a:p>
            <a:r>
              <a:rPr lang="en-US">
                <a:latin typeface="Aptos" panose="020B0004020202020204" pitchFamily="34" charset="0"/>
              </a:rPr>
              <a:t>Methodology</a:t>
            </a:r>
            <a:endParaRPr lang="en-NG">
              <a:latin typeface="Aptos" panose="020B0004020202020204" pitchFamily="34" charset="0"/>
            </a:endParaRPr>
          </a:p>
        </p:txBody>
      </p:sp>
      <p:sp>
        <p:nvSpPr>
          <p:cNvPr id="3" name="Content Placeholder 2">
            <a:extLst>
              <a:ext uri="{FF2B5EF4-FFF2-40B4-BE49-F238E27FC236}">
                <a16:creationId xmlns:a16="http://schemas.microsoft.com/office/drawing/2014/main" id="{22AA9836-E649-551D-BAAF-8D0C87D7B0B8}"/>
              </a:ext>
            </a:extLst>
          </p:cNvPr>
          <p:cNvSpPr>
            <a:spLocks noGrp="1"/>
          </p:cNvSpPr>
          <p:nvPr>
            <p:ph idx="1"/>
          </p:nvPr>
        </p:nvSpPr>
        <p:spPr>
          <a:xfrm>
            <a:off x="825520" y="1347953"/>
            <a:ext cx="10909280" cy="557048"/>
          </a:xfrm>
        </p:spPr>
        <p:txBody>
          <a:bodyPr>
            <a:normAutofit/>
          </a:bodyPr>
          <a:lstStyle/>
          <a:p>
            <a:pPr marL="0" indent="0">
              <a:buNone/>
            </a:pPr>
            <a:r>
              <a:rPr lang="en-US" sz="1600" dirty="0"/>
              <a:t>This assessment was conducted using a mixed-methods approach to provide a holistic and evidence-based analysis of the public financial management (PFM) landscape.</a:t>
            </a:r>
            <a:endParaRPr lang="en-NG" sz="1600" dirty="0"/>
          </a:p>
        </p:txBody>
      </p:sp>
      <p:sp>
        <p:nvSpPr>
          <p:cNvPr id="4" name="Slide Number Placeholder 3">
            <a:extLst>
              <a:ext uri="{FF2B5EF4-FFF2-40B4-BE49-F238E27FC236}">
                <a16:creationId xmlns:a16="http://schemas.microsoft.com/office/drawing/2014/main" id="{3322AE8E-6601-BB6C-8FBB-8C8FBF475D40}"/>
              </a:ext>
            </a:extLst>
          </p:cNvPr>
          <p:cNvSpPr>
            <a:spLocks noGrp="1"/>
          </p:cNvSpPr>
          <p:nvPr>
            <p:ph type="sldNum" sz="quarter" idx="12"/>
          </p:nvPr>
        </p:nvSpPr>
        <p:spPr/>
        <p:txBody>
          <a:bodyPr/>
          <a:lstStyle/>
          <a:p>
            <a:fld id="{CCE62696-93B5-409F-9ECD-C6D4BBB67C04}" type="slidenum">
              <a:rPr lang="en-NG" smtClean="0">
                <a:latin typeface="Aptos" panose="020B0004020202020204" pitchFamily="34" charset="0"/>
              </a:rPr>
              <a:t>3</a:t>
            </a:fld>
            <a:endParaRPr lang="en-NG">
              <a:latin typeface="Aptos" panose="020B0004020202020204" pitchFamily="34" charset="0"/>
            </a:endParaRPr>
          </a:p>
        </p:txBody>
      </p:sp>
      <p:sp>
        <p:nvSpPr>
          <p:cNvPr id="11" name="Rectangle 3">
            <a:extLst>
              <a:ext uri="{FF2B5EF4-FFF2-40B4-BE49-F238E27FC236}">
                <a16:creationId xmlns:a16="http://schemas.microsoft.com/office/drawing/2014/main" id="{47676F1F-9B14-587A-5394-05CFC6A6C1D8}"/>
              </a:ext>
            </a:extLst>
          </p:cNvPr>
          <p:cNvSpPr>
            <a:spLocks noChangeArrowheads="1"/>
          </p:cNvSpPr>
          <p:nvPr/>
        </p:nvSpPr>
        <p:spPr bwMode="auto">
          <a:xfrm>
            <a:off x="5743029" y="5914246"/>
            <a:ext cx="5487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sz="1200" b="1" i="0" u="none" strike="noStrike" cap="none" normalizeH="0" baseline="0">
                <a:ln>
                  <a:noFill/>
                </a:ln>
                <a:effectLst/>
                <a:latin typeface="Tw Cen MT" panose="020B0602020104020603" pitchFamily="34" charset="0"/>
              </a:rPr>
              <a:t>Facility Audits:</a:t>
            </a:r>
            <a:r>
              <a:rPr kumimoji="0" lang="en-NG" sz="1200" b="0" i="0" u="none" strike="noStrike" cap="none" normalizeH="0" baseline="0">
                <a:ln>
                  <a:noFill/>
                </a:ln>
                <a:effectLst/>
                <a:latin typeface="Tw Cen MT" panose="020B0602020104020603" pitchFamily="34" charset="0"/>
              </a:rPr>
              <a:t> A checklist was used to </a:t>
            </a:r>
            <a:r>
              <a:rPr lang="en-NG" sz="1200">
                <a:latin typeface="Tw Cen MT" panose="020B0602020104020603" pitchFamily="34" charset="0"/>
              </a:rPr>
              <a:t>assess</a:t>
            </a:r>
            <a:r>
              <a:rPr kumimoji="0" lang="en-NG" sz="1200" b="0" i="0" u="none" strike="noStrike" cap="none" normalizeH="0" baseline="0">
                <a:ln>
                  <a:noFill/>
                </a:ln>
                <a:effectLst/>
                <a:latin typeface="Tw Cen MT" panose="020B0602020104020603" pitchFamily="34" charset="0"/>
              </a:rPr>
              <a:t> financial records and documents at each of the 12 PHCs.</a:t>
            </a:r>
          </a:p>
        </p:txBody>
      </p:sp>
      <p:sp>
        <p:nvSpPr>
          <p:cNvPr id="13" name="TextBox 12">
            <a:extLst>
              <a:ext uri="{FF2B5EF4-FFF2-40B4-BE49-F238E27FC236}">
                <a16:creationId xmlns:a16="http://schemas.microsoft.com/office/drawing/2014/main" id="{E7C13C1E-F9C1-2044-9F94-83A5DD85C17D}"/>
              </a:ext>
            </a:extLst>
          </p:cNvPr>
          <p:cNvSpPr txBox="1"/>
          <p:nvPr/>
        </p:nvSpPr>
        <p:spPr>
          <a:xfrm>
            <a:off x="1058742" y="2167403"/>
            <a:ext cx="2843829" cy="338554"/>
          </a:xfrm>
          <a:prstGeom prst="rect">
            <a:avLst/>
          </a:prstGeom>
          <a:noFill/>
        </p:spPr>
        <p:txBody>
          <a:bodyPr wrap="square">
            <a:spAutoFit/>
          </a:bodyPr>
          <a:lstStyle/>
          <a:p>
            <a:pPr>
              <a:buNone/>
            </a:pPr>
            <a:r>
              <a:rPr lang="en-US" sz="1600" b="1">
                <a:solidFill>
                  <a:schemeClr val="bg1"/>
                </a:solidFill>
                <a:latin typeface="Tw Cen MT" panose="020B0602020104020603" pitchFamily="34" charset="0"/>
              </a:rPr>
              <a:t>Scope of the Assessment</a:t>
            </a:r>
          </a:p>
        </p:txBody>
      </p:sp>
      <p:sp>
        <p:nvSpPr>
          <p:cNvPr id="36" name="Rectangle: Rounded Corners 35">
            <a:extLst>
              <a:ext uri="{FF2B5EF4-FFF2-40B4-BE49-F238E27FC236}">
                <a16:creationId xmlns:a16="http://schemas.microsoft.com/office/drawing/2014/main" id="{78D2FA9D-5071-5F79-60E2-FEDB77310497}"/>
              </a:ext>
            </a:extLst>
          </p:cNvPr>
          <p:cNvSpPr/>
          <p:nvPr/>
        </p:nvSpPr>
        <p:spPr>
          <a:xfrm>
            <a:off x="768370" y="2683298"/>
            <a:ext cx="4432300" cy="3809576"/>
          </a:xfrm>
          <a:prstGeom prst="roundRect">
            <a:avLst>
              <a:gd name="adj" fmla="val 2588"/>
            </a:avLst>
          </a:prstGeom>
          <a:solidFill>
            <a:sysClr val="window" lastClr="FFFFFF">
              <a:lumMod val="95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8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37" name="Rectangle: Rounded Corners 36">
            <a:extLst>
              <a:ext uri="{FF2B5EF4-FFF2-40B4-BE49-F238E27FC236}">
                <a16:creationId xmlns:a16="http://schemas.microsoft.com/office/drawing/2014/main" id="{F1B34522-F8D5-3B2F-C13B-E0F6CE727824}"/>
              </a:ext>
            </a:extLst>
          </p:cNvPr>
          <p:cNvSpPr/>
          <p:nvPr/>
        </p:nvSpPr>
        <p:spPr>
          <a:xfrm>
            <a:off x="1002712" y="2792518"/>
            <a:ext cx="4026488" cy="1750972"/>
          </a:xfrm>
          <a:prstGeom prst="roundRect">
            <a:avLst>
              <a:gd name="adj" fmla="val 8508"/>
            </a:avLst>
          </a:prstGeom>
          <a:solidFill>
            <a:srgbClr val="0E2841">
              <a:lumMod val="10000"/>
              <a:lumOff val="90000"/>
            </a:srgbClr>
          </a:solidFill>
          <a:ln w="1905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6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38" name="Rectangle: Rounded Corners 37">
            <a:extLst>
              <a:ext uri="{FF2B5EF4-FFF2-40B4-BE49-F238E27FC236}">
                <a16:creationId xmlns:a16="http://schemas.microsoft.com/office/drawing/2014/main" id="{439A8F1D-F68C-13A0-1AC5-B033017F5C8B}"/>
              </a:ext>
            </a:extLst>
          </p:cNvPr>
          <p:cNvSpPr/>
          <p:nvPr/>
        </p:nvSpPr>
        <p:spPr>
          <a:xfrm>
            <a:off x="1002712" y="4614204"/>
            <a:ext cx="4026488" cy="1750972"/>
          </a:xfrm>
          <a:prstGeom prst="roundRect">
            <a:avLst>
              <a:gd name="adj" fmla="val 8508"/>
            </a:avLst>
          </a:prstGeom>
          <a:solidFill>
            <a:srgbClr val="0E2841">
              <a:lumMod val="10000"/>
              <a:lumOff val="90000"/>
            </a:srgbClr>
          </a:solidFill>
          <a:ln w="1905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G" sz="1600" b="0" i="0" u="none" strike="noStrike" kern="0" cap="none" spc="0" normalizeH="0" baseline="0" noProof="0">
              <a:ln>
                <a:noFill/>
              </a:ln>
              <a:solidFill>
                <a:prstClr val="white"/>
              </a:solidFill>
              <a:effectLst/>
              <a:uLnTx/>
              <a:uFillTx/>
              <a:latin typeface="Tw Cen MT" panose="020B0602020104020603" pitchFamily="34" charset="0"/>
            </a:endParaRPr>
          </a:p>
        </p:txBody>
      </p:sp>
      <p:sp>
        <p:nvSpPr>
          <p:cNvPr id="40" name="TextBox 39">
            <a:extLst>
              <a:ext uri="{FF2B5EF4-FFF2-40B4-BE49-F238E27FC236}">
                <a16:creationId xmlns:a16="http://schemas.microsoft.com/office/drawing/2014/main" id="{D77DDA59-1EC0-CAEF-A0FD-98D3A41362BC}"/>
              </a:ext>
            </a:extLst>
          </p:cNvPr>
          <p:cNvSpPr txBox="1"/>
          <p:nvPr/>
        </p:nvSpPr>
        <p:spPr>
          <a:xfrm>
            <a:off x="1919887" y="3044498"/>
            <a:ext cx="2350272" cy="338554"/>
          </a:xfrm>
          <a:prstGeom prst="rect">
            <a:avLst/>
          </a:prstGeom>
          <a:noFill/>
        </p:spPr>
        <p:txBody>
          <a:bodyPr wrap="square">
            <a:spAutoFit/>
          </a:bodyPr>
          <a:lstStyle/>
          <a:p>
            <a:r>
              <a:rPr lang="en-US" sz="1600" b="1">
                <a:latin typeface="Tw Cen MT" panose="020B0602020104020603" pitchFamily="34" charset="0"/>
              </a:rPr>
              <a:t>State Level</a:t>
            </a:r>
            <a:endParaRPr lang="en-NG" sz="1600">
              <a:latin typeface="Tw Cen MT" panose="020B0602020104020603" pitchFamily="34" charset="0"/>
            </a:endParaRPr>
          </a:p>
        </p:txBody>
      </p:sp>
      <p:sp>
        <p:nvSpPr>
          <p:cNvPr id="42" name="TextBox 41">
            <a:extLst>
              <a:ext uri="{FF2B5EF4-FFF2-40B4-BE49-F238E27FC236}">
                <a16:creationId xmlns:a16="http://schemas.microsoft.com/office/drawing/2014/main" id="{74E1209D-1320-B39A-E5D0-8C38788E67EC}"/>
              </a:ext>
            </a:extLst>
          </p:cNvPr>
          <p:cNvSpPr txBox="1"/>
          <p:nvPr/>
        </p:nvSpPr>
        <p:spPr>
          <a:xfrm>
            <a:off x="1080936" y="3541677"/>
            <a:ext cx="3870039" cy="646331"/>
          </a:xfrm>
          <a:prstGeom prst="rect">
            <a:avLst/>
          </a:prstGeom>
          <a:noFill/>
        </p:spPr>
        <p:txBody>
          <a:bodyPr wrap="square">
            <a:spAutoFit/>
          </a:bodyPr>
          <a:lstStyle/>
          <a:p>
            <a:pPr algn="just"/>
            <a:r>
              <a:rPr lang="en-US" sz="1200">
                <a:latin typeface="Tw Cen MT" panose="020B0602020104020603" pitchFamily="34" charset="0"/>
              </a:rPr>
              <a:t>End-to-end PFM system of the Lagos State Primary Health Care Board (LSPHCB), from budget preparation to fund release and oversight.</a:t>
            </a:r>
          </a:p>
        </p:txBody>
      </p:sp>
      <p:sp>
        <p:nvSpPr>
          <p:cNvPr id="6" name="TextBox 5">
            <a:extLst>
              <a:ext uri="{FF2B5EF4-FFF2-40B4-BE49-F238E27FC236}">
                <a16:creationId xmlns:a16="http://schemas.microsoft.com/office/drawing/2014/main" id="{737CD671-32B4-5734-D527-FA413DBA5D4D}"/>
              </a:ext>
            </a:extLst>
          </p:cNvPr>
          <p:cNvSpPr txBox="1"/>
          <p:nvPr/>
        </p:nvSpPr>
        <p:spPr>
          <a:xfrm>
            <a:off x="1058741" y="5288297"/>
            <a:ext cx="3892233" cy="646331"/>
          </a:xfrm>
          <a:prstGeom prst="rect">
            <a:avLst/>
          </a:prstGeom>
          <a:noFill/>
        </p:spPr>
        <p:txBody>
          <a:bodyPr wrap="square">
            <a:spAutoFit/>
          </a:bodyPr>
          <a:lstStyle/>
          <a:p>
            <a:pPr algn="just"/>
            <a:r>
              <a:rPr lang="en-US" sz="1200" dirty="0">
                <a:latin typeface="Tw Cen MT" panose="020B0602020104020603" pitchFamily="34" charset="0"/>
              </a:rPr>
              <a:t>In-depth assessments at </a:t>
            </a:r>
            <a:r>
              <a:rPr lang="en-US" sz="1200" b="1" dirty="0">
                <a:latin typeface="Tw Cen MT" panose="020B0602020104020603" pitchFamily="34" charset="0"/>
              </a:rPr>
              <a:t>12 Primary Health Care (PHC) facilities</a:t>
            </a:r>
            <a:r>
              <a:rPr lang="en-US" sz="1200" dirty="0">
                <a:latin typeface="Tw Cen MT" panose="020B0602020104020603" pitchFamily="34" charset="0"/>
              </a:rPr>
              <a:t> across the state to understand on-the-ground challenges and financial practices.</a:t>
            </a:r>
          </a:p>
        </p:txBody>
      </p:sp>
      <p:sp>
        <p:nvSpPr>
          <p:cNvPr id="44" name="TextBox 43">
            <a:extLst>
              <a:ext uri="{FF2B5EF4-FFF2-40B4-BE49-F238E27FC236}">
                <a16:creationId xmlns:a16="http://schemas.microsoft.com/office/drawing/2014/main" id="{7571E914-F128-136A-DBBA-94E2EA101A4C}"/>
              </a:ext>
            </a:extLst>
          </p:cNvPr>
          <p:cNvSpPr txBox="1"/>
          <p:nvPr/>
        </p:nvSpPr>
        <p:spPr>
          <a:xfrm>
            <a:off x="1924638" y="4879728"/>
            <a:ext cx="2424545" cy="338554"/>
          </a:xfrm>
          <a:prstGeom prst="rect">
            <a:avLst/>
          </a:prstGeom>
          <a:noFill/>
        </p:spPr>
        <p:txBody>
          <a:bodyPr wrap="square">
            <a:spAutoFit/>
          </a:bodyPr>
          <a:lstStyle/>
          <a:p>
            <a:r>
              <a:rPr lang="en-US" sz="1600" b="1">
                <a:latin typeface="Tw Cen MT" panose="020B0602020104020603" pitchFamily="34" charset="0"/>
              </a:rPr>
              <a:t>Facility Level</a:t>
            </a:r>
            <a:endParaRPr lang="en-NG" sz="1600">
              <a:latin typeface="Tw Cen MT" panose="020B0602020104020603" pitchFamily="34" charset="0"/>
            </a:endParaRPr>
          </a:p>
        </p:txBody>
      </p:sp>
      <p:pic>
        <p:nvPicPr>
          <p:cNvPr id="46" name="Picture 45" descr="A black background with a black square&#10;&#10;AI-generated content may be incorrect.">
            <a:extLst>
              <a:ext uri="{FF2B5EF4-FFF2-40B4-BE49-F238E27FC236}">
                <a16:creationId xmlns:a16="http://schemas.microsoft.com/office/drawing/2014/main" id="{5533ECB9-DA65-C211-9B23-69A9CF2DE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823" y="4665258"/>
            <a:ext cx="544565" cy="544565"/>
          </a:xfrm>
          <a:prstGeom prst="rect">
            <a:avLst/>
          </a:prstGeom>
        </p:spPr>
      </p:pic>
      <p:pic>
        <p:nvPicPr>
          <p:cNvPr id="48" name="Picture 47" descr="A black and white drawing of a building&#10;&#10;AI-generated content may be incorrect.">
            <a:extLst>
              <a:ext uri="{FF2B5EF4-FFF2-40B4-BE49-F238E27FC236}">
                <a16:creationId xmlns:a16="http://schemas.microsoft.com/office/drawing/2014/main" id="{64DF2B51-B3FD-6C49-3CA0-6A4297F8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226" y="2926367"/>
            <a:ext cx="475556" cy="475556"/>
          </a:xfrm>
          <a:prstGeom prst="rect">
            <a:avLst/>
          </a:prstGeom>
        </p:spPr>
      </p:pic>
      <p:sp>
        <p:nvSpPr>
          <p:cNvPr id="52" name="TextBox 51">
            <a:extLst>
              <a:ext uri="{FF2B5EF4-FFF2-40B4-BE49-F238E27FC236}">
                <a16:creationId xmlns:a16="http://schemas.microsoft.com/office/drawing/2014/main" id="{1E28067E-DD92-46DD-E876-ADB5A1DD7BA5}"/>
              </a:ext>
            </a:extLst>
          </p:cNvPr>
          <p:cNvSpPr txBox="1"/>
          <p:nvPr/>
        </p:nvSpPr>
        <p:spPr>
          <a:xfrm>
            <a:off x="5743029" y="2770844"/>
            <a:ext cx="5487046" cy="1015663"/>
          </a:xfrm>
          <a:prstGeom prst="rect">
            <a:avLst/>
          </a:prstGeom>
          <a:noFill/>
        </p:spPr>
        <p:txBody>
          <a:bodyPr wrap="square">
            <a:spAutoFit/>
          </a:bodyPr>
          <a:lstStyle/>
          <a:p>
            <a:r>
              <a:rPr lang="en-US" sz="1200" b="1">
                <a:latin typeface="Tw Cen MT" panose="020B0602020104020603" pitchFamily="34" charset="0"/>
              </a:rPr>
              <a:t>Key Informant Interviews (KIIs):</a:t>
            </a:r>
            <a:r>
              <a:rPr lang="en-US" sz="1200">
                <a:latin typeface="Tw Cen MT" panose="020B0602020104020603" pitchFamily="34" charset="0"/>
              </a:rPr>
              <a:t> Qualitative data was gathered through structured interviews with a wide range of stakeholders, including:</a:t>
            </a:r>
          </a:p>
          <a:p>
            <a:pPr marL="742950" lvl="1" indent="-285750">
              <a:buFont typeface="Arial" panose="020B0604020202020204" pitchFamily="34" charset="0"/>
              <a:buChar char="•"/>
            </a:pPr>
            <a:r>
              <a:rPr lang="en-US" sz="1200">
                <a:latin typeface="Tw Cen MT" panose="020B0602020104020603" pitchFamily="34" charset="0"/>
              </a:rPr>
              <a:t>Planning official</a:t>
            </a:r>
          </a:p>
          <a:p>
            <a:pPr marL="742950" lvl="1" indent="-285750">
              <a:buFont typeface="Arial" panose="020B0604020202020204" pitchFamily="34" charset="0"/>
              <a:buChar char="•"/>
            </a:pPr>
            <a:r>
              <a:rPr lang="en-US" sz="1200">
                <a:latin typeface="Tw Cen MT" panose="020B0602020104020603" pitchFamily="34" charset="0"/>
              </a:rPr>
              <a:t>Budgeting official</a:t>
            </a:r>
          </a:p>
          <a:p>
            <a:pPr marL="742950" lvl="1" indent="-285750">
              <a:buFont typeface="Arial" panose="020B0604020202020204" pitchFamily="34" charset="0"/>
              <a:buChar char="•"/>
            </a:pPr>
            <a:r>
              <a:rPr lang="en-US" sz="1200">
                <a:latin typeface="Tw Cen MT" panose="020B0602020104020603" pitchFamily="34" charset="0"/>
              </a:rPr>
              <a:t>PHC Officers-in-Charge (OICs)</a:t>
            </a:r>
          </a:p>
        </p:txBody>
      </p:sp>
      <p:cxnSp>
        <p:nvCxnSpPr>
          <p:cNvPr id="54" name="Straight Connector 53">
            <a:extLst>
              <a:ext uri="{FF2B5EF4-FFF2-40B4-BE49-F238E27FC236}">
                <a16:creationId xmlns:a16="http://schemas.microsoft.com/office/drawing/2014/main" id="{D5CFEF6B-DB0C-DBAB-F527-010EC1041D8D}"/>
              </a:ext>
            </a:extLst>
          </p:cNvPr>
          <p:cNvCxnSpPr/>
          <p:nvPr/>
        </p:nvCxnSpPr>
        <p:spPr>
          <a:xfrm>
            <a:off x="5735945" y="3886928"/>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48BB7D-CFC7-78E0-CED8-9B1B927454A7}"/>
              </a:ext>
            </a:extLst>
          </p:cNvPr>
          <p:cNvCxnSpPr/>
          <p:nvPr/>
        </p:nvCxnSpPr>
        <p:spPr>
          <a:xfrm>
            <a:off x="5735945" y="5063341"/>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1E2AA1F-F860-D034-B7F0-794CB8F7C27B}"/>
              </a:ext>
            </a:extLst>
          </p:cNvPr>
          <p:cNvSpPr txBox="1"/>
          <p:nvPr/>
        </p:nvSpPr>
        <p:spPr>
          <a:xfrm>
            <a:off x="5743029" y="3973424"/>
            <a:ext cx="548704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Document and Data Review:</a:t>
            </a:r>
            <a:r>
              <a:rPr kumimoji="0" lang="en-NG" altLang="en-NG" sz="1200" b="0" i="0" u="none" strike="noStrike" cap="none" normalizeH="0" baseline="0">
                <a:ln>
                  <a:noFill/>
                </a:ln>
                <a:solidFill>
                  <a:schemeClr val="tx1"/>
                </a:solidFill>
                <a:effectLst/>
                <a:latin typeface="Tw Cen MT" panose="020B0602020104020603" pitchFamily="34" charset="0"/>
              </a:rPr>
              <a:t> Quantitative data was abstracted from key financial and strategic documents, including: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Annual Operational Plans (AOPs)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Quarterly Business Plans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NG" altLang="en-NG" sz="1200" b="0" i="0" u="none" strike="noStrike" cap="none" normalizeH="0" baseline="0">
                <a:ln>
                  <a:noFill/>
                </a:ln>
                <a:solidFill>
                  <a:schemeClr val="tx1"/>
                </a:solidFill>
                <a:effectLst/>
                <a:latin typeface="Tw Cen MT" panose="020B0602020104020603" pitchFamily="34" charset="0"/>
              </a:rPr>
              <a:t>Budget reports and financial records</a:t>
            </a:r>
            <a:endParaRPr kumimoji="0" lang="en-US" altLang="en-NG" sz="1200" b="0" i="0" u="none" strike="noStrike" cap="none" normalizeH="0" baseline="0">
              <a:ln>
                <a:noFill/>
              </a:ln>
              <a:solidFill>
                <a:schemeClr val="tx1"/>
              </a:solidFill>
              <a:effectLst/>
              <a:latin typeface="Tw Cen MT" panose="020B0602020104020603" pitchFamily="34" charset="0"/>
            </a:endParaRPr>
          </a:p>
        </p:txBody>
      </p:sp>
      <p:sp>
        <p:nvSpPr>
          <p:cNvPr id="59" name="TextBox 58">
            <a:extLst>
              <a:ext uri="{FF2B5EF4-FFF2-40B4-BE49-F238E27FC236}">
                <a16:creationId xmlns:a16="http://schemas.microsoft.com/office/drawing/2014/main" id="{7C390E70-D27D-5E96-5BD4-6160C00BBD1A}"/>
              </a:ext>
            </a:extLst>
          </p:cNvPr>
          <p:cNvSpPr txBox="1"/>
          <p:nvPr/>
        </p:nvSpPr>
        <p:spPr>
          <a:xfrm>
            <a:off x="5743029" y="5161144"/>
            <a:ext cx="5487046"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1200" b="1" i="0" u="none" strike="noStrike" cap="none" normalizeH="0" baseline="0">
                <a:ln>
                  <a:noFill/>
                </a:ln>
                <a:solidFill>
                  <a:schemeClr val="tx1"/>
                </a:solidFill>
                <a:effectLst/>
                <a:latin typeface="Tw Cen MT" panose="020B0602020104020603" pitchFamily="34" charset="0"/>
              </a:rPr>
              <a:t>PHCUOR Scorecard Analysis:</a:t>
            </a:r>
            <a:r>
              <a:rPr kumimoji="0" lang="en-NG" altLang="en-NG" sz="1200" b="0" i="0" u="none" strike="noStrike" cap="none" normalizeH="0" baseline="0">
                <a:ln>
                  <a:noFill/>
                </a:ln>
                <a:solidFill>
                  <a:schemeClr val="tx1"/>
                </a:solidFill>
                <a:effectLst/>
                <a:latin typeface="Tw Cen MT" panose="020B0602020104020603" pitchFamily="34" charset="0"/>
              </a:rPr>
              <a:t> We reviewed the national PHCUOR Scorecard to identify overarching gaps and recommendations for the state.</a:t>
            </a:r>
          </a:p>
        </p:txBody>
      </p:sp>
      <p:cxnSp>
        <p:nvCxnSpPr>
          <p:cNvPr id="60" name="Straight Connector 59">
            <a:extLst>
              <a:ext uri="{FF2B5EF4-FFF2-40B4-BE49-F238E27FC236}">
                <a16:creationId xmlns:a16="http://schemas.microsoft.com/office/drawing/2014/main" id="{ADBBD3DD-148F-7084-C4D9-B522E4850E41}"/>
              </a:ext>
            </a:extLst>
          </p:cNvPr>
          <p:cNvCxnSpPr/>
          <p:nvPr/>
        </p:nvCxnSpPr>
        <p:spPr>
          <a:xfrm>
            <a:off x="5735945" y="5747366"/>
            <a:ext cx="534536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D0390989-7B47-671D-8579-BFBBEB8AC8B7}"/>
              </a:ext>
            </a:extLst>
          </p:cNvPr>
          <p:cNvSpPr/>
          <p:nvPr/>
        </p:nvSpPr>
        <p:spPr>
          <a:xfrm>
            <a:off x="5386039" y="2142508"/>
            <a:ext cx="6037591" cy="3634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600">
              <a:latin typeface="Tw Cen MT" panose="020B0602020104020603" pitchFamily="34" charset="0"/>
            </a:endParaRPr>
          </a:p>
        </p:txBody>
      </p:sp>
      <p:sp>
        <p:nvSpPr>
          <p:cNvPr id="50" name="TextBox 49">
            <a:extLst>
              <a:ext uri="{FF2B5EF4-FFF2-40B4-BE49-F238E27FC236}">
                <a16:creationId xmlns:a16="http://schemas.microsoft.com/office/drawing/2014/main" id="{6F773B9E-3D4A-2DE7-D8E4-DD2E17882A5A}"/>
              </a:ext>
            </a:extLst>
          </p:cNvPr>
          <p:cNvSpPr txBox="1"/>
          <p:nvPr/>
        </p:nvSpPr>
        <p:spPr>
          <a:xfrm>
            <a:off x="5702599" y="2167403"/>
            <a:ext cx="3301318" cy="338554"/>
          </a:xfrm>
          <a:prstGeom prst="rect">
            <a:avLst/>
          </a:prstGeom>
          <a:noFill/>
        </p:spPr>
        <p:txBody>
          <a:bodyPr wrap="square">
            <a:spAutoFit/>
          </a:bodyPr>
          <a:lstStyle/>
          <a:p>
            <a:pPr>
              <a:buNone/>
            </a:pPr>
            <a:r>
              <a:rPr lang="en-US" sz="1600" b="1">
                <a:latin typeface="Tw Cen MT" panose="020B0602020104020603" pitchFamily="34" charset="0"/>
              </a:rPr>
              <a:t>Data Collection Approach</a:t>
            </a:r>
          </a:p>
        </p:txBody>
      </p:sp>
      <p:sp>
        <p:nvSpPr>
          <p:cNvPr id="5" name="Rectangle 4">
            <a:extLst>
              <a:ext uri="{FF2B5EF4-FFF2-40B4-BE49-F238E27FC236}">
                <a16:creationId xmlns:a16="http://schemas.microsoft.com/office/drawing/2014/main" id="{58B89816-3E27-6017-3F69-648822243C65}"/>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7" name="Rectangle 6">
            <a:extLst>
              <a:ext uri="{FF2B5EF4-FFF2-40B4-BE49-F238E27FC236}">
                <a16:creationId xmlns:a16="http://schemas.microsoft.com/office/drawing/2014/main" id="{2C348658-4582-BDF4-593C-059FF5651F62}"/>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8" name="Rectangle 7">
            <a:extLst>
              <a:ext uri="{FF2B5EF4-FFF2-40B4-BE49-F238E27FC236}">
                <a16:creationId xmlns:a16="http://schemas.microsoft.com/office/drawing/2014/main" id="{CAA532DD-F979-D098-66E2-AE2D767571CB}"/>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Tree>
    <p:extLst>
      <p:ext uri="{BB962C8B-B14F-4D97-AF65-F5344CB8AC3E}">
        <p14:creationId xmlns:p14="http://schemas.microsoft.com/office/powerpoint/2010/main" val="15769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4C91308-5A87-43B2-1495-C7E34409A4CD}"/>
              </a:ext>
            </a:extLst>
          </p:cNvPr>
          <p:cNvSpPr/>
          <p:nvPr/>
        </p:nvSpPr>
        <p:spPr>
          <a:xfrm>
            <a:off x="6267333" y="1527715"/>
            <a:ext cx="5163447" cy="4305394"/>
          </a:xfrm>
          <a:prstGeom prst="rect">
            <a:avLst/>
          </a:prstGeom>
          <a:solidFill>
            <a:schemeClr val="accent6">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TextBox 4">
            <a:extLst>
              <a:ext uri="{FF2B5EF4-FFF2-40B4-BE49-F238E27FC236}">
                <a16:creationId xmlns:a16="http://schemas.microsoft.com/office/drawing/2014/main" id="{754C9E57-4F98-01D2-BD6A-3B63499BCC67}"/>
              </a:ext>
            </a:extLst>
          </p:cNvPr>
          <p:cNvSpPr txBox="1"/>
          <p:nvPr/>
        </p:nvSpPr>
        <p:spPr>
          <a:xfrm>
            <a:off x="6482549" y="4428823"/>
            <a:ext cx="4871251" cy="969496"/>
          </a:xfrm>
          <a:prstGeom prst="rect">
            <a:avLst/>
          </a:prstGeom>
          <a:noFill/>
        </p:spPr>
        <p:txBody>
          <a:bodyPr wrap="square">
            <a:spAutoFit/>
          </a:bodyPr>
          <a:lstStyle/>
          <a:p>
            <a:r>
              <a:rPr lang="en-US" sz="1500" b="1">
                <a:solidFill>
                  <a:schemeClr val="accent6">
                    <a:lumMod val="75000"/>
                  </a:schemeClr>
                </a:solidFill>
                <a:latin typeface="Tw Cen MT"/>
              </a:rPr>
              <a:t>What can be done?</a:t>
            </a:r>
          </a:p>
          <a:p>
            <a:r>
              <a:rPr lang="en-US" sz="1400">
                <a:solidFill>
                  <a:schemeClr val="accent6">
                    <a:lumMod val="75000"/>
                  </a:schemeClr>
                </a:solidFill>
                <a:latin typeface="Tw Cen MT"/>
              </a:rPr>
              <a:t>to accommodate and regulate additional </a:t>
            </a:r>
            <a:r>
              <a:rPr lang="en-US" sz="1400" err="1">
                <a:solidFill>
                  <a:schemeClr val="accent6">
                    <a:lumMod val="75000"/>
                  </a:schemeClr>
                </a:solidFill>
                <a:latin typeface="Tw Cen MT"/>
              </a:rPr>
              <a:t>programmes</a:t>
            </a:r>
            <a:r>
              <a:rPr lang="en-US" sz="1400">
                <a:solidFill>
                  <a:schemeClr val="accent6">
                    <a:lumMod val="75000"/>
                  </a:schemeClr>
                </a:solidFill>
                <a:latin typeface="Tw Cen MT"/>
              </a:rPr>
              <a:t>. </a:t>
            </a:r>
          </a:p>
          <a:p>
            <a:r>
              <a:rPr lang="en-US" sz="1400">
                <a:solidFill>
                  <a:schemeClr val="accent6">
                    <a:lumMod val="75000"/>
                  </a:schemeClr>
                </a:solidFill>
                <a:latin typeface="Tw Cen MT"/>
              </a:rPr>
              <a:t>*Support the development and facilitation of capacity-building trainings for the Board and the LGHA.</a:t>
            </a:r>
            <a:endParaRPr lang="en-NG" sz="1400">
              <a:solidFill>
                <a:schemeClr val="accent6">
                  <a:lumMod val="75000"/>
                </a:schemeClr>
              </a:solidFill>
              <a:latin typeface="Tw Cen MT"/>
            </a:endParaRPr>
          </a:p>
        </p:txBody>
      </p:sp>
      <p:sp>
        <p:nvSpPr>
          <p:cNvPr id="2" name="Rectangle 1">
            <a:extLst>
              <a:ext uri="{FF2B5EF4-FFF2-40B4-BE49-F238E27FC236}">
                <a16:creationId xmlns:a16="http://schemas.microsoft.com/office/drawing/2014/main" id="{C563FC1A-3E90-F6FA-5952-FFFE8426FA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9E81B811-64CA-5C28-2C20-52A0F250EC6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2A9BE572-AD89-0242-29F0-713770868BB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22" name="Title 21">
            <a:extLst>
              <a:ext uri="{FF2B5EF4-FFF2-40B4-BE49-F238E27FC236}">
                <a16:creationId xmlns:a16="http://schemas.microsoft.com/office/drawing/2014/main" id="{C9B21021-087A-885E-69A0-BBE7FA6CF180}"/>
              </a:ext>
            </a:extLst>
          </p:cNvPr>
          <p:cNvSpPr>
            <a:spLocks noGrp="1"/>
          </p:cNvSpPr>
          <p:nvPr>
            <p:ph type="title"/>
          </p:nvPr>
        </p:nvSpPr>
        <p:spPr/>
        <p:txBody>
          <a:bodyPr>
            <a:normAutofit/>
          </a:bodyPr>
          <a:lstStyle/>
          <a:p>
            <a:r>
              <a:rPr lang="en-US" dirty="0"/>
              <a:t>Governance &amp; Strategic Framework</a:t>
            </a:r>
            <a:endParaRPr lang="en-NG" sz="2000" dirty="0">
              <a:solidFill>
                <a:srgbClr val="FF0000"/>
              </a:solidFill>
            </a:endParaRPr>
          </a:p>
        </p:txBody>
      </p:sp>
      <p:sp>
        <p:nvSpPr>
          <p:cNvPr id="25" name="Content Placeholder 2">
            <a:extLst>
              <a:ext uri="{FF2B5EF4-FFF2-40B4-BE49-F238E27FC236}">
                <a16:creationId xmlns:a16="http://schemas.microsoft.com/office/drawing/2014/main" id="{AFBFBE9C-90FC-2952-B41C-CC9F17860299}"/>
              </a:ext>
            </a:extLst>
          </p:cNvPr>
          <p:cNvSpPr>
            <a:spLocks noGrp="1"/>
          </p:cNvSpPr>
          <p:nvPr>
            <p:ph idx="1"/>
          </p:nvPr>
        </p:nvSpPr>
        <p:spPr>
          <a:xfrm>
            <a:off x="644714" y="2579982"/>
            <a:ext cx="5317673" cy="3281442"/>
          </a:xfrm>
        </p:spPr>
        <p:txBody>
          <a:bodyPr vert="horz" lIns="91440" tIns="45720" rIns="91440" bIns="45720" rtlCol="0" anchor="t">
            <a:noAutofit/>
          </a:bodyPr>
          <a:lstStyle/>
          <a:p>
            <a:pPr marL="0" indent="0">
              <a:buNone/>
            </a:pPr>
            <a:r>
              <a:rPr lang="en-US" sz="1500" b="1" dirty="0">
                <a:solidFill>
                  <a:schemeClr val="accent6">
                    <a:lumMod val="75000"/>
                  </a:schemeClr>
                </a:solidFill>
                <a:latin typeface="Tw Cen MT"/>
              </a:rPr>
              <a:t>Established Laws</a:t>
            </a:r>
          </a:p>
          <a:p>
            <a:pPr algn="just"/>
            <a:r>
              <a:rPr lang="en-US" sz="1400" dirty="0">
                <a:solidFill>
                  <a:schemeClr val="accent6">
                    <a:lumMod val="75000"/>
                  </a:schemeClr>
                </a:solidFill>
                <a:latin typeface="Tw Cen MT"/>
              </a:rPr>
              <a:t>Lagos has a law establishing the State Primary Healthcare Board (SPHCB), </a:t>
            </a:r>
            <a:r>
              <a:rPr lang="en-US" sz="1400" dirty="0" err="1">
                <a:solidFill>
                  <a:schemeClr val="accent6">
                    <a:lumMod val="75000"/>
                  </a:schemeClr>
                </a:solidFill>
                <a:latin typeface="Tw Cen MT"/>
              </a:rPr>
              <a:t>gazetted</a:t>
            </a:r>
            <a:r>
              <a:rPr lang="en-US" sz="1400" dirty="0">
                <a:solidFill>
                  <a:schemeClr val="accent6">
                    <a:lumMod val="75000"/>
                  </a:schemeClr>
                </a:solidFill>
                <a:latin typeface="Tw Cen MT"/>
              </a:rPr>
              <a:t>.</a:t>
            </a:r>
            <a:endParaRPr lang="en-US" sz="1400" dirty="0">
              <a:solidFill>
                <a:schemeClr val="accent6">
                  <a:lumMod val="75000"/>
                </a:schemeClr>
              </a:solidFill>
            </a:endParaRPr>
          </a:p>
          <a:p>
            <a:pPr algn="just"/>
            <a:r>
              <a:rPr lang="en-US" sz="1400" kern="0" dirty="0">
                <a:solidFill>
                  <a:schemeClr val="tx1">
                    <a:lumMod val="50000"/>
                    <a:lumOff val="50000"/>
                  </a:schemeClr>
                </a:solidFill>
                <a:latin typeface="TW Cen MT"/>
                <a:cs typeface="Arial"/>
              </a:rPr>
              <a:t>Lagos health sector reform law did not specifically mention PHC under one roof; however, the SPHCB domesticated the PHCUOR policy into the State law. </a:t>
            </a:r>
          </a:p>
          <a:p>
            <a:pPr algn="just"/>
            <a:r>
              <a:rPr lang="en-US" sz="1400" dirty="0">
                <a:solidFill>
                  <a:schemeClr val="accent6">
                    <a:lumMod val="75000"/>
                  </a:schemeClr>
                </a:solidFill>
                <a:latin typeface="Tw Cen MT"/>
              </a:rPr>
              <a:t>Lagos State achieved an 82% score in the PHCUOR Scorecard, ranking it 19th nationwide. It excels in five key pillars: Operational Guidelines, Funding Sources, Human Resource for Health, Legislation, and Governance and Ownership, but it performs poorly in MSP.</a:t>
            </a:r>
          </a:p>
        </p:txBody>
      </p:sp>
      <p:sp>
        <p:nvSpPr>
          <p:cNvPr id="26" name="TextBox 25">
            <a:extLst>
              <a:ext uri="{FF2B5EF4-FFF2-40B4-BE49-F238E27FC236}">
                <a16:creationId xmlns:a16="http://schemas.microsoft.com/office/drawing/2014/main" id="{A5C0076C-8E88-EF82-07A3-2F80BC8CA210}"/>
              </a:ext>
            </a:extLst>
          </p:cNvPr>
          <p:cNvSpPr txBox="1"/>
          <p:nvPr/>
        </p:nvSpPr>
        <p:spPr>
          <a:xfrm>
            <a:off x="6482549" y="2918276"/>
            <a:ext cx="4842245" cy="1169551"/>
          </a:xfrm>
          <a:prstGeom prst="rect">
            <a:avLst/>
          </a:prstGeom>
          <a:noFill/>
        </p:spPr>
        <p:txBody>
          <a:bodyPr wrap="square" lIns="91440" tIns="45720" rIns="91440" bIns="45720" rtlCol="0" anchor="t">
            <a:spAutoFit/>
          </a:bodyPr>
          <a:lstStyle/>
          <a:p>
            <a:r>
              <a:rPr lang="en-US" sz="1400" b="1" dirty="0">
                <a:solidFill>
                  <a:schemeClr val="accent6">
                    <a:lumMod val="75000"/>
                  </a:schemeClr>
                </a:solidFill>
                <a:latin typeface="Tw Cen MT" panose="020B0602020104020603" pitchFamily="34" charset="0"/>
              </a:rPr>
              <a:t>Recommendations from PHCUOR Scorecard 6</a:t>
            </a:r>
          </a:p>
          <a:p>
            <a:pPr marL="285750" indent="-285750">
              <a:buFont typeface="Arial" panose="020B0604020202020204" pitchFamily="34" charset="0"/>
              <a:buChar char="•"/>
            </a:pPr>
            <a:r>
              <a:rPr lang="en-US" sz="1400" dirty="0">
                <a:solidFill>
                  <a:schemeClr val="accent6">
                    <a:lumMod val="75000"/>
                  </a:schemeClr>
                </a:solidFill>
                <a:latin typeface="Tw Cen MT"/>
              </a:rPr>
              <a:t>Amend Operational guidelines to allow the transfer of RMNCAEH+N </a:t>
            </a:r>
            <a:r>
              <a:rPr lang="en-US" sz="1400" dirty="0" err="1">
                <a:solidFill>
                  <a:schemeClr val="accent6">
                    <a:lumMod val="75000"/>
                  </a:schemeClr>
                </a:solidFill>
                <a:latin typeface="Tw Cen MT"/>
              </a:rPr>
              <a:t>programmes</a:t>
            </a:r>
            <a:r>
              <a:rPr lang="en-US" sz="1400" dirty="0">
                <a:solidFill>
                  <a:schemeClr val="accent6">
                    <a:lumMod val="75000"/>
                  </a:schemeClr>
                </a:solidFill>
                <a:latin typeface="Tw Cen MT"/>
              </a:rPr>
              <a:t> to the SPHCB</a:t>
            </a:r>
          </a:p>
          <a:p>
            <a:pPr marL="285750" indent="-285750">
              <a:buFont typeface="Arial" panose="020B0604020202020204" pitchFamily="34" charset="0"/>
              <a:buChar char="•"/>
            </a:pPr>
            <a:r>
              <a:rPr lang="en-US" sz="1400" dirty="0">
                <a:solidFill>
                  <a:schemeClr val="accent6">
                    <a:lumMod val="75000"/>
                  </a:schemeClr>
                </a:solidFill>
                <a:latin typeface="Tw Cen MT" panose="020B0602020104020603" pitchFamily="34" charset="0"/>
              </a:rPr>
              <a:t>Develop strategies for training LGHA on the roles and responsibilities of the SPHCB and the LGHA.</a:t>
            </a:r>
          </a:p>
        </p:txBody>
      </p:sp>
      <p:grpSp>
        <p:nvGrpSpPr>
          <p:cNvPr id="27" name="Group 26">
            <a:extLst>
              <a:ext uri="{FF2B5EF4-FFF2-40B4-BE49-F238E27FC236}">
                <a16:creationId xmlns:a16="http://schemas.microsoft.com/office/drawing/2014/main" id="{B891325D-F300-A212-9367-18C0A47D047A}"/>
              </a:ext>
            </a:extLst>
          </p:cNvPr>
          <p:cNvGrpSpPr/>
          <p:nvPr/>
        </p:nvGrpSpPr>
        <p:grpSpPr>
          <a:xfrm>
            <a:off x="2992609" y="1812104"/>
            <a:ext cx="621881" cy="644243"/>
            <a:chOff x="425535" y="2709000"/>
            <a:chExt cx="1440000" cy="1440000"/>
          </a:xfrm>
        </p:grpSpPr>
        <p:pic>
          <p:nvPicPr>
            <p:cNvPr id="28" name="Graphic 27" descr="Gavel outline">
              <a:extLst>
                <a:ext uri="{FF2B5EF4-FFF2-40B4-BE49-F238E27FC236}">
                  <a16:creationId xmlns:a16="http://schemas.microsoft.com/office/drawing/2014/main" id="{01424542-B152-6D79-EF66-3EECD0A22F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335" y="2971800"/>
              <a:ext cx="914400" cy="914400"/>
            </a:xfrm>
            <a:prstGeom prst="rect">
              <a:avLst/>
            </a:prstGeom>
          </p:spPr>
        </p:pic>
        <p:sp>
          <p:nvSpPr>
            <p:cNvPr id="29" name="Oval 28">
              <a:extLst>
                <a:ext uri="{FF2B5EF4-FFF2-40B4-BE49-F238E27FC236}">
                  <a16:creationId xmlns:a16="http://schemas.microsoft.com/office/drawing/2014/main" id="{B850EB28-684B-E2FB-690E-04D033D24D81}"/>
                </a:ext>
              </a:extLst>
            </p:cNvPr>
            <p:cNvSpPr/>
            <p:nvPr/>
          </p:nvSpPr>
          <p:spPr>
            <a:xfrm>
              <a:off x="425535" y="2709000"/>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grpSp>
      <p:sp>
        <p:nvSpPr>
          <p:cNvPr id="6" name="TextBox 5">
            <a:extLst>
              <a:ext uri="{FF2B5EF4-FFF2-40B4-BE49-F238E27FC236}">
                <a16:creationId xmlns:a16="http://schemas.microsoft.com/office/drawing/2014/main" id="{98174349-077A-EE20-7533-EE8ABEA90ACD}"/>
              </a:ext>
            </a:extLst>
          </p:cNvPr>
          <p:cNvSpPr txBox="1"/>
          <p:nvPr/>
        </p:nvSpPr>
        <p:spPr>
          <a:xfrm>
            <a:off x="6798924" y="6174105"/>
            <a:ext cx="5163447" cy="615553"/>
          </a:xfrm>
          <a:prstGeom prst="rect">
            <a:avLst/>
          </a:prstGeom>
          <a:noFill/>
        </p:spPr>
        <p:txBody>
          <a:bodyPr wrap="square">
            <a:spAutoFit/>
          </a:bodyPr>
          <a:lstStyle/>
          <a:p>
            <a:pPr marL="0" indent="0">
              <a:buFont typeface="Arial" panose="020B0604020202020204" pitchFamily="34" charset="0"/>
              <a:buNone/>
            </a:pPr>
            <a:r>
              <a:rPr lang="en-US" sz="1200" b="1" i="1">
                <a:latin typeface="Tw Cen MT"/>
              </a:rPr>
              <a:t>Sources</a:t>
            </a:r>
            <a:r>
              <a:rPr lang="en-US" sz="1100" i="1">
                <a:latin typeface="Tw Cen MT"/>
              </a:rPr>
              <a:t>	* Implementation Guidelines for PHCUOR 2018</a:t>
            </a:r>
          </a:p>
          <a:p>
            <a:pPr marL="0" indent="0">
              <a:buFont typeface="Arial" panose="020B0604020202020204" pitchFamily="34" charset="0"/>
              <a:buNone/>
            </a:pPr>
            <a:r>
              <a:rPr lang="en-US" sz="1100" i="1">
                <a:latin typeface="Tw Cen MT"/>
              </a:rPr>
              <a:t>	* PHCUOR Scorecard 6 2022</a:t>
            </a:r>
          </a:p>
          <a:p>
            <a:pPr marL="0" indent="0">
              <a:buFont typeface="Arial" panose="020B0604020202020204" pitchFamily="34" charset="0"/>
              <a:buNone/>
            </a:pPr>
            <a:r>
              <a:rPr lang="en-US" sz="1100" i="1">
                <a:latin typeface="Tw Cen MT"/>
              </a:rPr>
              <a:t>	* </a:t>
            </a:r>
            <a:r>
              <a:rPr lang="en-US" sz="1100" i="1">
                <a:latin typeface="Tw Cen MT"/>
                <a:hlinkClick r:id="rId5">
                  <a:extLst>
                    <a:ext uri="{A12FA001-AC4F-418D-AE19-62706E023703}">
                      <ahyp:hlinkClr xmlns:ahyp="http://schemas.microsoft.com/office/drawing/2018/hyperlinkcolor" val="tx"/>
                    </a:ext>
                  </a:extLst>
                </a:hlinkClick>
              </a:rPr>
              <a:t>https://laws.lawnigeria.com/2019/04/04/health-sector-reform-law/</a:t>
            </a:r>
            <a:endParaRPr lang="en-US" sz="1100" i="1">
              <a:latin typeface="Tw Cen MT"/>
            </a:endParaRPr>
          </a:p>
        </p:txBody>
      </p:sp>
      <p:pic>
        <p:nvPicPr>
          <p:cNvPr id="7" name="Graphic 6" descr="Help with solid fill">
            <a:extLst>
              <a:ext uri="{FF2B5EF4-FFF2-40B4-BE49-F238E27FC236}">
                <a16:creationId xmlns:a16="http://schemas.microsoft.com/office/drawing/2014/main" id="{F0AFB963-36B8-346B-C6A2-D1A0F5B1A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7005" y="1742174"/>
            <a:ext cx="784102" cy="784102"/>
          </a:xfrm>
          <a:prstGeom prst="rect">
            <a:avLst/>
          </a:prstGeom>
        </p:spPr>
      </p:pic>
    </p:spTree>
    <p:extLst>
      <p:ext uri="{BB962C8B-B14F-4D97-AF65-F5344CB8AC3E}">
        <p14:creationId xmlns:p14="http://schemas.microsoft.com/office/powerpoint/2010/main" val="352808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D638874-7D5B-68B8-1D80-388B229BC3B0}"/>
              </a:ext>
            </a:extLst>
          </p:cNvPr>
          <p:cNvSpPr/>
          <p:nvPr/>
        </p:nvSpPr>
        <p:spPr>
          <a:xfrm>
            <a:off x="5135913" y="3990040"/>
            <a:ext cx="6630101" cy="2634567"/>
          </a:xfrm>
          <a:prstGeom prst="roundRect">
            <a:avLst>
              <a:gd name="adj" fmla="val 5779"/>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8" name="Graphic 7" descr="Postit Notes outline">
            <a:extLst>
              <a:ext uri="{FF2B5EF4-FFF2-40B4-BE49-F238E27FC236}">
                <a16:creationId xmlns:a16="http://schemas.microsoft.com/office/drawing/2014/main" id="{35868DFB-C7FC-A9D3-A021-0765E19146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6436" y="4615250"/>
            <a:ext cx="784148" cy="784148"/>
          </a:xfrm>
          <a:prstGeom prst="rect">
            <a:avLst/>
          </a:prstGeom>
        </p:spPr>
      </p:pic>
      <p:sp>
        <p:nvSpPr>
          <p:cNvPr id="2" name="Rectangle 1">
            <a:extLst>
              <a:ext uri="{FF2B5EF4-FFF2-40B4-BE49-F238E27FC236}">
                <a16:creationId xmlns:a16="http://schemas.microsoft.com/office/drawing/2014/main" id="{C563FC1A-3E90-F6FA-5952-FFFE8426FAF1}"/>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9E81B811-64CA-5C28-2C20-52A0F250EC69}"/>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2A9BE572-AD89-0242-29F0-713770868BBE}"/>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Findings</a:t>
            </a:r>
            <a:endParaRPr lang="en-NG" sz="1100" i="1">
              <a:latin typeface="Tw Cen MT" panose="020B0602020104020603" pitchFamily="34" charset="0"/>
            </a:endParaRPr>
          </a:p>
        </p:txBody>
      </p:sp>
      <p:sp>
        <p:nvSpPr>
          <p:cNvPr id="15" name="TextBox 14">
            <a:extLst>
              <a:ext uri="{FF2B5EF4-FFF2-40B4-BE49-F238E27FC236}">
                <a16:creationId xmlns:a16="http://schemas.microsoft.com/office/drawing/2014/main" id="{35E352E2-3968-3494-2648-87CDDBEED8B1}"/>
              </a:ext>
            </a:extLst>
          </p:cNvPr>
          <p:cNvSpPr txBox="1"/>
          <p:nvPr/>
        </p:nvSpPr>
        <p:spPr>
          <a:xfrm>
            <a:off x="753153" y="4850574"/>
            <a:ext cx="3798527" cy="1169551"/>
          </a:xfrm>
          <a:prstGeom prst="rect">
            <a:avLst/>
          </a:prstGeom>
          <a:noFill/>
        </p:spPr>
        <p:txBody>
          <a:bodyPr wrap="square" lIns="91440" tIns="45720" rIns="91440" bIns="45720" anchor="t">
            <a:spAutoFit/>
          </a:bodyPr>
          <a:lstStyle/>
          <a:p>
            <a:r>
              <a:rPr lang="en-US" sz="1400" b="1" dirty="0">
                <a:solidFill>
                  <a:srgbClr val="1D6295"/>
                </a:solidFill>
                <a:latin typeface="Tw Cen MT"/>
              </a:rPr>
              <a:t>Recommendations from PHCUOR Scorecard 6 (2022) Report</a:t>
            </a:r>
            <a:endParaRPr lang="en-US" sz="1400" dirty="0">
              <a:solidFill>
                <a:srgbClr val="1D6295"/>
              </a:solidFill>
              <a:latin typeface="Tw Cen MT"/>
            </a:endParaRPr>
          </a:p>
          <a:p>
            <a:pPr marL="285750" indent="-285750">
              <a:buFont typeface="Arial" panose="020B0604020202020204" pitchFamily="34" charset="0"/>
              <a:buChar char="•"/>
            </a:pPr>
            <a:r>
              <a:rPr lang="en-US" sz="1400" dirty="0">
                <a:solidFill>
                  <a:srgbClr val="1D6295"/>
                </a:solidFill>
                <a:latin typeface="Tw Cen MT"/>
              </a:rPr>
              <a:t>There was no costed MSP sighted</a:t>
            </a:r>
            <a:r>
              <a:rPr lang="en-US" sz="1400" dirty="0">
                <a:solidFill>
                  <a:schemeClr val="accent6">
                    <a:lumMod val="50000"/>
                  </a:schemeClr>
                </a:solidFill>
                <a:latin typeface="Tw Cen MT"/>
              </a:rPr>
              <a:t>*</a:t>
            </a:r>
          </a:p>
          <a:p>
            <a:pPr marL="285750" indent="-285750">
              <a:buFont typeface="Arial" panose="020B0604020202020204" pitchFamily="34" charset="0"/>
              <a:buChar char="•"/>
            </a:pPr>
            <a:r>
              <a:rPr lang="en-US" sz="1400" dirty="0">
                <a:solidFill>
                  <a:schemeClr val="accent6">
                    <a:lumMod val="50000"/>
                  </a:schemeClr>
                </a:solidFill>
                <a:latin typeface="Tw Cen MT"/>
              </a:rPr>
              <a:t>Incorporate MSP and Investment plans into the State Strategic Health Development plan</a:t>
            </a:r>
            <a:endParaRPr lang="en-US" sz="1400" dirty="0">
              <a:latin typeface="Tw Cen MT" panose="020B0602020104020603" pitchFamily="34" charset="0"/>
            </a:endParaRPr>
          </a:p>
        </p:txBody>
      </p:sp>
      <p:graphicFrame>
        <p:nvGraphicFramePr>
          <p:cNvPr id="16" name="Table 6">
            <a:extLst>
              <a:ext uri="{FF2B5EF4-FFF2-40B4-BE49-F238E27FC236}">
                <a16:creationId xmlns:a16="http://schemas.microsoft.com/office/drawing/2014/main" id="{CE53620A-ECA9-0909-BD3E-F2D85DFC5350}"/>
              </a:ext>
            </a:extLst>
          </p:cNvPr>
          <p:cNvGraphicFramePr>
            <a:graphicFrameLocks noGrp="1"/>
          </p:cNvGraphicFramePr>
          <p:nvPr>
            <p:extLst>
              <p:ext uri="{D42A27DB-BD31-4B8C-83A1-F6EECF244321}">
                <p14:modId xmlns:p14="http://schemas.microsoft.com/office/powerpoint/2010/main" val="431471991"/>
              </p:ext>
            </p:extLst>
          </p:nvPr>
        </p:nvGraphicFramePr>
        <p:xfrm>
          <a:off x="1113503" y="1730634"/>
          <a:ext cx="3438177" cy="1465297"/>
        </p:xfrm>
        <a:graphic>
          <a:graphicData uri="http://schemas.openxmlformats.org/drawingml/2006/table">
            <a:tbl>
              <a:tblPr firstRow="1" bandRow="1">
                <a:tableStyleId>{2D5ABB26-0587-4C30-8999-92F81FD0307C}</a:tableStyleId>
              </a:tblPr>
              <a:tblGrid>
                <a:gridCol w="2609940">
                  <a:extLst>
                    <a:ext uri="{9D8B030D-6E8A-4147-A177-3AD203B41FA5}">
                      <a16:colId xmlns:a16="http://schemas.microsoft.com/office/drawing/2014/main" val="3792517875"/>
                    </a:ext>
                  </a:extLst>
                </a:gridCol>
                <a:gridCol w="828237">
                  <a:extLst>
                    <a:ext uri="{9D8B030D-6E8A-4147-A177-3AD203B41FA5}">
                      <a16:colId xmlns:a16="http://schemas.microsoft.com/office/drawing/2014/main" val="1845131204"/>
                    </a:ext>
                  </a:extLst>
                </a:gridCol>
              </a:tblGrid>
              <a:tr h="352777">
                <a:tc>
                  <a:txBody>
                    <a:bodyPr/>
                    <a:lstStyle/>
                    <a:p>
                      <a:endParaRPr lang="en-GB" sz="1600" dirty="0">
                        <a:solidFill>
                          <a:schemeClr val="accent6">
                            <a:lumMod val="50000"/>
                          </a:schemeClr>
                        </a:solidFill>
                        <a:latin typeface="Tw Cen MT" panose="020B0602020104020603"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sz="1600" b="1">
                          <a:solidFill>
                            <a:schemeClr val="accent6">
                              <a:lumMod val="50000"/>
                            </a:schemeClr>
                          </a:solidFill>
                          <a:latin typeface="Tw Cen MT" panose="020B0602020104020603" pitchFamily="34" charset="0"/>
                        </a:rPr>
                        <a:t>Lagos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5879763"/>
                  </a:ext>
                </a:extLst>
              </a:tr>
              <a:tr h="370840">
                <a:tc>
                  <a:txBody>
                    <a:bodyPr/>
                    <a:lstStyle/>
                    <a:p>
                      <a:r>
                        <a:rPr lang="en-GB" sz="1600" dirty="0">
                          <a:solidFill>
                            <a:schemeClr val="accent6">
                              <a:lumMod val="50000"/>
                            </a:schemeClr>
                          </a:solidFill>
                          <a:latin typeface="Tw Cen MT" panose="020B0602020104020603" pitchFamily="34" charset="0"/>
                        </a:rPr>
                        <a:t>PHC Strategic Plan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rgbClr val="FF0000"/>
                          </a:solidFill>
                          <a:latin typeface="Wingdings 3" panose="05040102010807070707" pitchFamily="18" charset="2"/>
                        </a:rPr>
                        <a:t>s</a:t>
                      </a:r>
                      <a:endParaRPr kumimoji="0" lang="en-GB" sz="1600" b="0" i="0" u="none" strike="noStrike" kern="1200" cap="none" spc="0" normalizeH="0" baseline="0" noProof="0" dirty="0">
                        <a:ln>
                          <a:noFill/>
                        </a:ln>
                        <a:solidFill>
                          <a:schemeClr val="accent3">
                            <a:lumMod val="60000"/>
                            <a:lumOff val="40000"/>
                          </a:schemeClr>
                        </a:solidFill>
                        <a:effectLst/>
                        <a:uLnTx/>
                        <a:uFillTx/>
                        <a:latin typeface="Wingdings 3" panose="05040102010807070707" pitchFamily="18"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119308"/>
                  </a:ext>
                </a:extLst>
              </a:tr>
              <a:tr h="370840">
                <a:tc>
                  <a:txBody>
                    <a:bodyPr/>
                    <a:lstStyle/>
                    <a:p>
                      <a:r>
                        <a:rPr lang="en-GB" sz="1600">
                          <a:solidFill>
                            <a:schemeClr val="accent6">
                              <a:lumMod val="50000"/>
                            </a:schemeClr>
                          </a:solidFill>
                          <a:latin typeface="Tw Cen MT" panose="020B0602020104020603" pitchFamily="34" charset="0"/>
                        </a:rPr>
                        <a:t>Annual Operational Plan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accent3">
                              <a:lumMod val="60000"/>
                              <a:lumOff val="40000"/>
                            </a:schemeClr>
                          </a:solidFill>
                          <a:effectLst/>
                          <a:uLnTx/>
                          <a:uFillTx/>
                          <a:latin typeface="Wingdings 3" panose="05040102010807070707" pitchFamily="18" charset="2"/>
                          <a:ea typeface="+mn-ea"/>
                          <a:cs typeface="+mn-cs"/>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69958"/>
                  </a:ext>
                </a:extLst>
              </a:tr>
              <a:tr h="370840">
                <a:tc>
                  <a:txBody>
                    <a:bodyPr/>
                    <a:lstStyle/>
                    <a:p>
                      <a:r>
                        <a:rPr lang="en-GB" sz="1600">
                          <a:solidFill>
                            <a:schemeClr val="accent6">
                              <a:lumMod val="50000"/>
                            </a:schemeClr>
                          </a:solidFill>
                          <a:latin typeface="Tw Cen MT" panose="020B0602020104020603" pitchFamily="34" charset="0"/>
                        </a:rPr>
                        <a:t>Costed MSP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rgbClr val="FF0000"/>
                          </a:solidFill>
                          <a:latin typeface="Wingdings 3" panose="05040102010807070707" pitchFamily="18" charset="2"/>
                        </a:rPr>
                        <a:t>s</a:t>
                      </a:r>
                      <a:endParaRPr kumimoji="0" lang="en-GB" sz="1600" b="0" i="0" u="none" strike="noStrike" kern="1200" cap="none" spc="0" normalizeH="0" baseline="0" noProof="0" dirty="0">
                        <a:ln>
                          <a:noFill/>
                        </a:ln>
                        <a:solidFill>
                          <a:schemeClr val="accent3">
                            <a:lumMod val="60000"/>
                            <a:lumOff val="40000"/>
                          </a:schemeClr>
                        </a:solidFill>
                        <a:effectLst/>
                        <a:uLnTx/>
                        <a:uFillTx/>
                        <a:latin typeface="Wingdings 3" panose="05040102010807070707" pitchFamily="18" charset="2"/>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58361693"/>
                  </a:ext>
                </a:extLst>
              </a:tr>
            </a:tbl>
          </a:graphicData>
        </a:graphic>
      </p:graphicFrame>
      <p:grpSp>
        <p:nvGrpSpPr>
          <p:cNvPr id="18" name="Group 17">
            <a:extLst>
              <a:ext uri="{FF2B5EF4-FFF2-40B4-BE49-F238E27FC236}">
                <a16:creationId xmlns:a16="http://schemas.microsoft.com/office/drawing/2014/main" id="{D6DAA7D5-FFDC-2752-2559-02766AE81724}"/>
              </a:ext>
            </a:extLst>
          </p:cNvPr>
          <p:cNvGrpSpPr/>
          <p:nvPr/>
        </p:nvGrpSpPr>
        <p:grpSpPr>
          <a:xfrm>
            <a:off x="861089" y="3346851"/>
            <a:ext cx="1157040" cy="521946"/>
            <a:chOff x="593382" y="3450142"/>
            <a:chExt cx="1306286" cy="521946"/>
          </a:xfrm>
        </p:grpSpPr>
        <p:sp>
          <p:nvSpPr>
            <p:cNvPr id="19" name="TextBox 18">
              <a:extLst>
                <a:ext uri="{FF2B5EF4-FFF2-40B4-BE49-F238E27FC236}">
                  <a16:creationId xmlns:a16="http://schemas.microsoft.com/office/drawing/2014/main" id="{6EFF50E9-9989-F71C-4387-95A5DD91CA1C}"/>
                </a:ext>
              </a:extLst>
            </p:cNvPr>
            <p:cNvSpPr txBox="1"/>
            <p:nvPr/>
          </p:nvSpPr>
          <p:spPr>
            <a:xfrm>
              <a:off x="593382" y="3695089"/>
              <a:ext cx="130628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accent3">
                      <a:lumMod val="60000"/>
                      <a:lumOff val="40000"/>
                    </a:schemeClr>
                  </a:solidFill>
                  <a:effectLst/>
                  <a:uLnTx/>
                  <a:uFillTx/>
                  <a:latin typeface="Wingdings 3" panose="05040102010807070707" pitchFamily="18" charset="2"/>
                  <a:ea typeface="+mn-ea"/>
                  <a:cs typeface="+mn-cs"/>
                </a:rPr>
                <a:t>p </a:t>
              </a:r>
              <a:r>
                <a:rPr kumimoji="0" lang="en-GB" sz="1200" b="0" i="0" u="none" strike="noStrike" kern="1200" cap="none" spc="0" normalizeH="0" baseline="0" noProof="0" dirty="0">
                  <a:ln>
                    <a:noFill/>
                  </a:ln>
                  <a:effectLst/>
                  <a:uLnTx/>
                  <a:uFillTx/>
                  <a:latin typeface="Tw Cen MT" panose="020B0602020104020603" pitchFamily="34" charset="0"/>
                </a:rPr>
                <a:t>Yes</a:t>
              </a:r>
              <a:endParaRPr kumimoji="0" lang="en-GB" sz="1200" b="0" i="0" u="none" strike="noStrike" kern="1200" cap="none" spc="0" normalizeH="0" baseline="0" noProof="0" dirty="0">
                <a:ln>
                  <a:noFill/>
                </a:ln>
                <a:effectLst/>
                <a:uLnTx/>
                <a:uFillTx/>
                <a:latin typeface="Wingdings 3" panose="05040102010807070707" pitchFamily="18" charset="2"/>
                <a:ea typeface="+mn-ea"/>
                <a:cs typeface="+mn-cs"/>
              </a:endParaRPr>
            </a:p>
          </p:txBody>
        </p:sp>
        <p:sp>
          <p:nvSpPr>
            <p:cNvPr id="20" name="TextBox 19">
              <a:extLst>
                <a:ext uri="{FF2B5EF4-FFF2-40B4-BE49-F238E27FC236}">
                  <a16:creationId xmlns:a16="http://schemas.microsoft.com/office/drawing/2014/main" id="{2F209264-D286-AF30-2C57-43DBE71B5A5D}"/>
                </a:ext>
              </a:extLst>
            </p:cNvPr>
            <p:cNvSpPr txBox="1"/>
            <p:nvPr/>
          </p:nvSpPr>
          <p:spPr>
            <a:xfrm>
              <a:off x="742628" y="3450142"/>
              <a:ext cx="1007795" cy="276999"/>
            </a:xfrm>
            <a:prstGeom prst="rect">
              <a:avLst/>
            </a:prstGeom>
            <a:noFill/>
          </p:spPr>
          <p:txBody>
            <a:bodyPr wrap="square">
              <a:spAutoFit/>
            </a:bodyPr>
            <a:lstStyle/>
            <a:p>
              <a:pPr algn="ctr"/>
              <a:r>
                <a:rPr lang="en-GB" sz="1200">
                  <a:solidFill>
                    <a:srgbClr val="FF0000"/>
                  </a:solidFill>
                  <a:latin typeface="Wingdings 3" panose="05040102010807070707" pitchFamily="18" charset="2"/>
                </a:rPr>
                <a:t>s </a:t>
              </a:r>
              <a:r>
                <a:rPr lang="en-GB" sz="1200">
                  <a:solidFill>
                    <a:srgbClr val="FF0000"/>
                  </a:solidFill>
                  <a:latin typeface="Tw Cen MT" panose="020B0602020104020603" pitchFamily="34" charset="0"/>
                </a:rPr>
                <a:t>No</a:t>
              </a:r>
            </a:p>
          </p:txBody>
        </p:sp>
      </p:grpSp>
      <p:sp>
        <p:nvSpPr>
          <p:cNvPr id="21" name="Title 15">
            <a:extLst>
              <a:ext uri="{FF2B5EF4-FFF2-40B4-BE49-F238E27FC236}">
                <a16:creationId xmlns:a16="http://schemas.microsoft.com/office/drawing/2014/main" id="{E35F34C8-E5E1-F95E-A929-CAC304159444}"/>
              </a:ext>
            </a:extLst>
          </p:cNvPr>
          <p:cNvSpPr txBox="1">
            <a:spLocks/>
          </p:cNvSpPr>
          <p:nvPr/>
        </p:nvSpPr>
        <p:spPr>
          <a:xfrm>
            <a:off x="1017339" y="1343677"/>
            <a:ext cx="3349177" cy="3601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6">
                    <a:lumMod val="75000"/>
                  </a:schemeClr>
                </a:solidFill>
                <a:latin typeface="Tw Cen MT" panose="020B0602020104020603" pitchFamily="34" charset="0"/>
                <a:ea typeface="+mj-ea"/>
                <a:cs typeface="+mj-cs"/>
              </a:defRPr>
            </a:lvl1pPr>
          </a:lstStyle>
          <a:p>
            <a:r>
              <a:rPr lang="en-US" sz="1600" b="1"/>
              <a:t>Availability of Strategic Documents</a:t>
            </a:r>
            <a:endParaRPr lang="en-NG" sz="1600" b="1"/>
          </a:p>
        </p:txBody>
      </p:sp>
      <p:sp>
        <p:nvSpPr>
          <p:cNvPr id="14" name="TextBox 13">
            <a:extLst>
              <a:ext uri="{FF2B5EF4-FFF2-40B4-BE49-F238E27FC236}">
                <a16:creationId xmlns:a16="http://schemas.microsoft.com/office/drawing/2014/main" id="{5CF9A5A5-5F4C-3712-FAC4-9ADB33E8AB3A}"/>
              </a:ext>
            </a:extLst>
          </p:cNvPr>
          <p:cNvSpPr txBox="1"/>
          <p:nvPr/>
        </p:nvSpPr>
        <p:spPr>
          <a:xfrm>
            <a:off x="5283201" y="1306777"/>
            <a:ext cx="6326450" cy="2634567"/>
          </a:xfrm>
          <a:prstGeom prst="rect">
            <a:avLst/>
          </a:prstGeom>
          <a:noFill/>
        </p:spPr>
        <p:txBody>
          <a:bodyPr wrap="square">
            <a:spAutoFit/>
          </a:bodyPr>
          <a:lstStyle/>
          <a:p>
            <a:pPr algn="just">
              <a:lnSpc>
                <a:spcPct val="90000"/>
              </a:lnSpc>
              <a:spcBef>
                <a:spcPct val="0"/>
              </a:spcBef>
            </a:pPr>
            <a:r>
              <a:rPr lang="en-US" sz="1400" b="1" dirty="0">
                <a:solidFill>
                  <a:schemeClr val="accent6">
                    <a:lumMod val="75000"/>
                  </a:schemeClr>
                </a:solidFill>
                <a:latin typeface="Tw Cen MT" panose="020B0602020104020603" pitchFamily="34" charset="0"/>
                <a:ea typeface="+mj-ea"/>
                <a:cs typeface="+mj-cs"/>
              </a:rPr>
              <a:t>Implementation status of the strategic documents</a:t>
            </a:r>
          </a:p>
          <a:p>
            <a:pPr algn="just">
              <a:lnSpc>
                <a:spcPct val="90000"/>
              </a:lnSpc>
              <a:spcBef>
                <a:spcPct val="0"/>
              </a:spcBef>
            </a:pPr>
            <a:endParaRPr lang="en-US" sz="1400" b="1" dirty="0">
              <a:solidFill>
                <a:schemeClr val="accent6">
                  <a:lumMod val="75000"/>
                </a:schemeClr>
              </a:solidFill>
              <a:latin typeface="Tw Cen MT" panose="020B0602020104020603" pitchFamily="34" charset="0"/>
              <a:ea typeface="+mj-ea"/>
              <a:cs typeface="+mj-cs"/>
            </a:endParaRPr>
          </a:p>
          <a:p>
            <a:pPr marL="285750" indent="-285750" algn="just">
              <a:buFont typeface="Arial" panose="020B0604020202020204" pitchFamily="34" charset="0"/>
              <a:buChar char="•"/>
            </a:pPr>
            <a:r>
              <a:rPr lang="en-US" sz="1400" dirty="0">
                <a:solidFill>
                  <a:schemeClr val="accent6">
                    <a:lumMod val="75000"/>
                  </a:schemeClr>
                </a:solidFill>
                <a:latin typeface="Tw Cen MT"/>
              </a:rPr>
              <a:t>There is no costed MSP in the state.</a:t>
            </a:r>
          </a:p>
          <a:p>
            <a:pPr marL="285750" indent="-285750" algn="just">
              <a:buFont typeface="Arial" panose="020B0604020202020204" pitchFamily="34" charset="0"/>
              <a:buChar char="•"/>
            </a:pPr>
            <a:endParaRPr lang="en-US" sz="1400" dirty="0">
              <a:solidFill>
                <a:schemeClr val="accent6">
                  <a:lumMod val="75000"/>
                </a:schemeClr>
              </a:solidFill>
              <a:latin typeface="Tw Cen MT"/>
            </a:endParaRPr>
          </a:p>
          <a:p>
            <a:pPr marL="285750" indent="-285750" algn="just">
              <a:buFont typeface="Arial" panose="020B0604020202020204" pitchFamily="34" charset="0"/>
              <a:buChar char="•"/>
            </a:pPr>
            <a:r>
              <a:rPr lang="en-US" sz="1400" dirty="0">
                <a:solidFill>
                  <a:schemeClr val="accent6">
                    <a:lumMod val="75000"/>
                  </a:schemeClr>
                </a:solidFill>
                <a:latin typeface="Tw Cen MT"/>
              </a:rPr>
              <a:t>The challenge lies in the implementation of the captured activities as budgetary allocations are often inadequate due to delays in the development of the strategic documents, release of funds, as well as competing priorities in the state. </a:t>
            </a:r>
          </a:p>
          <a:p>
            <a:pPr marL="285750" indent="-285750" algn="just">
              <a:buFont typeface="Arial" panose="020B0604020202020204" pitchFamily="34" charset="0"/>
              <a:buChar char="•"/>
            </a:pPr>
            <a:r>
              <a:rPr lang="en-US" sz="1400" dirty="0">
                <a:solidFill>
                  <a:schemeClr val="accent6">
                    <a:lumMod val="75000"/>
                  </a:schemeClr>
                </a:solidFill>
                <a:latin typeface="Tw Cen MT"/>
              </a:rPr>
              <a:t>Implementation, irrespective of the delays in releasing funds, is mainly possible because of donor interventions in the state</a:t>
            </a:r>
            <a:r>
              <a:rPr lang="en-US" sz="1400" dirty="0">
                <a:solidFill>
                  <a:srgbClr val="1D6295"/>
                </a:solidFill>
                <a:latin typeface="Tw Cen MT" panose="020B0602020104020603" pitchFamily="34" charset="0"/>
              </a:rPr>
              <a:t>.</a:t>
            </a:r>
          </a:p>
          <a:p>
            <a:pPr marL="285750" indent="-285750" algn="just">
              <a:buFont typeface="Arial" panose="020B0604020202020204" pitchFamily="34" charset="0"/>
              <a:buChar char="•"/>
            </a:pPr>
            <a:r>
              <a:rPr lang="en-US" sz="1400" dirty="0">
                <a:latin typeface="Tw Cen MT" panose="020B0602020104020603" pitchFamily="34" charset="0"/>
              </a:rPr>
              <a:t>Facility level 2025 AOPs were not implemented or leveraged in the development of their business plans. F</a:t>
            </a:r>
            <a:r>
              <a:rPr lang="en-NG" sz="1400" dirty="0" err="1">
                <a:latin typeface="Tw Cen MT" panose="020B0602020104020603" pitchFamily="34" charset="0"/>
              </a:rPr>
              <a:t>acility</a:t>
            </a:r>
            <a:r>
              <a:rPr lang="en-NG" sz="1400" dirty="0">
                <a:latin typeface="Tw Cen MT" panose="020B0602020104020603" pitchFamily="34" charset="0"/>
              </a:rPr>
              <a:t>-level participation in planning processes</a:t>
            </a:r>
            <a:r>
              <a:rPr lang="en-US" sz="1400" dirty="0">
                <a:latin typeface="Tw Cen MT" panose="020B0602020104020603" pitchFamily="34" charset="0"/>
              </a:rPr>
              <a:t> needs to be </a:t>
            </a:r>
            <a:r>
              <a:rPr lang="en-US" sz="1400" dirty="0" err="1">
                <a:latin typeface="Tw Cen MT" panose="020B0602020104020603" pitchFamily="34" charset="0"/>
              </a:rPr>
              <a:t>strenghtened</a:t>
            </a:r>
            <a:r>
              <a:rPr lang="en-NG" sz="1400" dirty="0">
                <a:latin typeface="Tw Cen MT" panose="020B0602020104020603" pitchFamily="34" charset="0"/>
              </a:rPr>
              <a:t>.</a:t>
            </a:r>
          </a:p>
        </p:txBody>
      </p:sp>
      <p:sp>
        <p:nvSpPr>
          <p:cNvPr id="5" name="Title 21">
            <a:extLst>
              <a:ext uri="{FF2B5EF4-FFF2-40B4-BE49-F238E27FC236}">
                <a16:creationId xmlns:a16="http://schemas.microsoft.com/office/drawing/2014/main" id="{16EE9B5D-0976-AB3E-1F85-40F9B83604D6}"/>
              </a:ext>
            </a:extLst>
          </p:cNvPr>
          <p:cNvSpPr>
            <a:spLocks noGrp="1"/>
          </p:cNvSpPr>
          <p:nvPr>
            <p:ph type="title"/>
          </p:nvPr>
        </p:nvSpPr>
        <p:spPr>
          <a:xfrm>
            <a:off x="838200" y="365126"/>
            <a:ext cx="10515600" cy="708666"/>
          </a:xfrm>
        </p:spPr>
        <p:txBody>
          <a:bodyPr>
            <a:normAutofit/>
          </a:bodyPr>
          <a:lstStyle/>
          <a:p>
            <a:r>
              <a:rPr lang="en-US" dirty="0"/>
              <a:t>Governance &amp; Strategic Framework</a:t>
            </a:r>
            <a:endParaRPr lang="en-NG" sz="2000" dirty="0">
              <a:solidFill>
                <a:srgbClr val="FF0000"/>
              </a:solidFill>
            </a:endParaRPr>
          </a:p>
        </p:txBody>
      </p:sp>
      <p:sp>
        <p:nvSpPr>
          <p:cNvPr id="7" name="TextBox 6">
            <a:extLst>
              <a:ext uri="{FF2B5EF4-FFF2-40B4-BE49-F238E27FC236}">
                <a16:creationId xmlns:a16="http://schemas.microsoft.com/office/drawing/2014/main" id="{ECA5CE43-C6EE-4860-D0E0-7D9A90895EE2}"/>
              </a:ext>
            </a:extLst>
          </p:cNvPr>
          <p:cNvSpPr txBox="1"/>
          <p:nvPr/>
        </p:nvSpPr>
        <p:spPr>
          <a:xfrm>
            <a:off x="6528178" y="4174329"/>
            <a:ext cx="5041655" cy="2246769"/>
          </a:xfrm>
          <a:prstGeom prst="rect">
            <a:avLst/>
          </a:prstGeom>
          <a:noFill/>
          <a:ln>
            <a:noFill/>
          </a:ln>
        </p:spPr>
        <p:txBody>
          <a:bodyPr wrap="square" lIns="91440" tIns="45720" rIns="91440" bIns="45720" anchor="t">
            <a:spAutoFit/>
          </a:bodyPr>
          <a:lstStyle/>
          <a:p>
            <a:pPr algn="just">
              <a:defRPr/>
            </a:pPr>
            <a:r>
              <a:rPr lang="en-US" sz="1400" dirty="0">
                <a:solidFill>
                  <a:schemeClr val="accent6">
                    <a:lumMod val="75000"/>
                  </a:schemeClr>
                </a:solidFill>
                <a:latin typeface="Tw Cen MT"/>
              </a:rPr>
              <a:t>Addressing concerns about budget releases for the implementation of the Annual Operational Plan (AOP) is essential. There is a need to reprioritize budget allocations for the interventions outlined in the strategic documents.</a:t>
            </a:r>
          </a:p>
          <a:p>
            <a:pPr algn="just">
              <a:defRPr/>
            </a:pPr>
            <a:endParaRPr lang="en-US" sz="1400" dirty="0">
              <a:solidFill>
                <a:schemeClr val="accent6">
                  <a:lumMod val="75000"/>
                </a:schemeClr>
              </a:solidFill>
              <a:latin typeface="Tw Cen MT"/>
            </a:endParaRPr>
          </a:p>
          <a:p>
            <a:pPr algn="just">
              <a:defRPr/>
            </a:pPr>
            <a:r>
              <a:rPr lang="en-US" sz="1400" dirty="0">
                <a:solidFill>
                  <a:schemeClr val="accent6">
                    <a:lumMod val="75000"/>
                  </a:schemeClr>
                </a:solidFill>
                <a:latin typeface="Tw Cen MT"/>
              </a:rPr>
              <a:t>This will require a careful assessment of competing priorities and a focus on allocating resources based on strategic objectives and desired outcomes. Additionally, it is crucial to gain political support and involve all stakeholders to ensure successful implementation and adherence to operational guidelines.</a:t>
            </a:r>
            <a:endParaRPr lang="en-NG" sz="1400" dirty="0">
              <a:solidFill>
                <a:schemeClr val="accent6">
                  <a:lumMod val="75000"/>
                </a:schemeClr>
              </a:solidFill>
              <a:latin typeface="Tw Cen MT"/>
            </a:endParaRPr>
          </a:p>
        </p:txBody>
      </p:sp>
      <p:sp>
        <p:nvSpPr>
          <p:cNvPr id="3" name="TextBox 2">
            <a:extLst>
              <a:ext uri="{FF2B5EF4-FFF2-40B4-BE49-F238E27FC236}">
                <a16:creationId xmlns:a16="http://schemas.microsoft.com/office/drawing/2014/main" id="{46DEC2F4-4A08-813B-6AD8-4E58B44198EE}"/>
              </a:ext>
            </a:extLst>
          </p:cNvPr>
          <p:cNvSpPr txBox="1"/>
          <p:nvPr/>
        </p:nvSpPr>
        <p:spPr>
          <a:xfrm>
            <a:off x="753152" y="3994187"/>
            <a:ext cx="3798527" cy="954107"/>
          </a:xfrm>
          <a:prstGeom prst="rect">
            <a:avLst/>
          </a:prstGeom>
          <a:noFill/>
        </p:spPr>
        <p:txBody>
          <a:bodyPr wrap="square" lIns="91440" tIns="45720" rIns="91440" bIns="45720" anchor="t">
            <a:spAutoFit/>
          </a:bodyPr>
          <a:lstStyle/>
          <a:p>
            <a:r>
              <a:rPr lang="en-US" sz="1400" i="1" dirty="0">
                <a:solidFill>
                  <a:srgbClr val="00B050"/>
                </a:solidFill>
                <a:latin typeface="Tw Cen MT"/>
              </a:rPr>
              <a:t>Lagos SPHCB does not have a dedicated PHC strategic plan; it rather provides input into the overall state Strategic Health Plan, which it then adopts.</a:t>
            </a:r>
          </a:p>
        </p:txBody>
      </p:sp>
      <p:sp>
        <p:nvSpPr>
          <p:cNvPr id="10" name="TextBox 9">
            <a:extLst>
              <a:ext uri="{FF2B5EF4-FFF2-40B4-BE49-F238E27FC236}">
                <a16:creationId xmlns:a16="http://schemas.microsoft.com/office/drawing/2014/main" id="{A87DADBB-2E77-13DA-07A1-08D622B15840}"/>
              </a:ext>
            </a:extLst>
          </p:cNvPr>
          <p:cNvSpPr txBox="1"/>
          <p:nvPr/>
        </p:nvSpPr>
        <p:spPr>
          <a:xfrm>
            <a:off x="5283201" y="5448094"/>
            <a:ext cx="1181559" cy="369332"/>
          </a:xfrm>
          <a:prstGeom prst="rect">
            <a:avLst/>
          </a:prstGeom>
          <a:noFill/>
        </p:spPr>
        <p:txBody>
          <a:bodyPr wrap="square">
            <a:spAutoFit/>
          </a:bodyPr>
          <a:lstStyle/>
          <a:p>
            <a:r>
              <a:rPr lang="en-US" sz="1800" b="1" dirty="0">
                <a:solidFill>
                  <a:schemeClr val="accent6">
                    <a:lumMod val="75000"/>
                  </a:schemeClr>
                </a:solidFill>
                <a:latin typeface="Tw Cen MT"/>
              </a:rPr>
              <a:t>Reflection</a:t>
            </a:r>
            <a:endParaRPr lang="en-NG" dirty="0"/>
          </a:p>
        </p:txBody>
      </p:sp>
    </p:spTree>
    <p:extLst>
      <p:ext uri="{BB962C8B-B14F-4D97-AF65-F5344CB8AC3E}">
        <p14:creationId xmlns:p14="http://schemas.microsoft.com/office/powerpoint/2010/main" val="388937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8601E2F-9AC4-401C-4E99-7AFDA2CA9657}"/>
              </a:ext>
            </a:extLst>
          </p:cNvPr>
          <p:cNvGrpSpPr/>
          <p:nvPr/>
        </p:nvGrpSpPr>
        <p:grpSpPr>
          <a:xfrm>
            <a:off x="809269" y="1106617"/>
            <a:ext cx="6311967" cy="3000214"/>
            <a:chOff x="6531392" y="784209"/>
            <a:chExt cx="4614704" cy="2739651"/>
          </a:xfrm>
        </p:grpSpPr>
        <p:graphicFrame>
          <p:nvGraphicFramePr>
            <p:cNvPr id="16" name="Chart 15">
              <a:extLst>
                <a:ext uri="{FF2B5EF4-FFF2-40B4-BE49-F238E27FC236}">
                  <a16:creationId xmlns:a16="http://schemas.microsoft.com/office/drawing/2014/main" id="{E9750EF8-2547-E978-7F79-AA9F9C63B424}"/>
                </a:ext>
              </a:extLst>
            </p:cNvPr>
            <p:cNvGraphicFramePr>
              <a:graphicFrameLocks/>
            </p:cNvGraphicFramePr>
            <p:nvPr>
              <p:extLst>
                <p:ext uri="{D42A27DB-BD31-4B8C-83A1-F6EECF244321}">
                  <p14:modId xmlns:p14="http://schemas.microsoft.com/office/powerpoint/2010/main" val="2108036015"/>
                </p:ext>
              </p:extLst>
            </p:nvPr>
          </p:nvGraphicFramePr>
          <p:xfrm>
            <a:off x="6531392" y="784209"/>
            <a:ext cx="4614704" cy="2739651"/>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143B8B5C-EF0E-920E-BD59-F20DE1F106E0}"/>
                </a:ext>
              </a:extLst>
            </p:cNvPr>
            <p:cNvSpPr txBox="1"/>
            <p:nvPr/>
          </p:nvSpPr>
          <p:spPr>
            <a:xfrm>
              <a:off x="6735771" y="2728792"/>
              <a:ext cx="535858" cy="253916"/>
            </a:xfrm>
            <a:prstGeom prst="rect">
              <a:avLst/>
            </a:prstGeom>
            <a:noFill/>
          </p:spPr>
          <p:txBody>
            <a:bodyPr wrap="square" rtlCol="0">
              <a:spAutoFit/>
            </a:bodyPr>
            <a:lstStyle/>
            <a:p>
              <a:r>
                <a:rPr lang="en-GB" sz="1050" dirty="0">
                  <a:solidFill>
                    <a:srgbClr val="FF0000"/>
                  </a:solidFill>
                </a:rPr>
                <a:t>*</a:t>
              </a:r>
              <a:r>
                <a:rPr lang="en-NG" sz="1050" dirty="0">
                  <a:solidFill>
                    <a:srgbClr val="FF0000"/>
                  </a:solidFill>
                </a:rPr>
                <a:t>70%</a:t>
              </a:r>
            </a:p>
          </p:txBody>
        </p:sp>
        <p:sp>
          <p:nvSpPr>
            <p:cNvPr id="36" name="TextBox 35">
              <a:extLst>
                <a:ext uri="{FF2B5EF4-FFF2-40B4-BE49-F238E27FC236}">
                  <a16:creationId xmlns:a16="http://schemas.microsoft.com/office/drawing/2014/main" id="{BEB1CFC3-FBA8-D331-F67B-493501B7A0A3}"/>
                </a:ext>
              </a:extLst>
            </p:cNvPr>
            <p:cNvSpPr txBox="1"/>
            <p:nvPr/>
          </p:nvSpPr>
          <p:spPr>
            <a:xfrm>
              <a:off x="7641668" y="2474877"/>
              <a:ext cx="535858" cy="253916"/>
            </a:xfrm>
            <a:prstGeom prst="rect">
              <a:avLst/>
            </a:prstGeom>
            <a:noFill/>
          </p:spPr>
          <p:txBody>
            <a:bodyPr wrap="square" rtlCol="0">
              <a:spAutoFit/>
            </a:bodyPr>
            <a:lstStyle/>
            <a:p>
              <a:r>
                <a:rPr lang="en-GB" sz="1050" dirty="0">
                  <a:solidFill>
                    <a:srgbClr val="FF0000"/>
                  </a:solidFill>
                </a:rPr>
                <a:t>*31</a:t>
              </a:r>
              <a:r>
                <a:rPr lang="en-NG" sz="1050" dirty="0">
                  <a:solidFill>
                    <a:srgbClr val="FF0000"/>
                  </a:solidFill>
                </a:rPr>
                <a:t>%</a:t>
              </a:r>
            </a:p>
          </p:txBody>
        </p:sp>
        <p:sp>
          <p:nvSpPr>
            <p:cNvPr id="37" name="TextBox 36">
              <a:extLst>
                <a:ext uri="{FF2B5EF4-FFF2-40B4-BE49-F238E27FC236}">
                  <a16:creationId xmlns:a16="http://schemas.microsoft.com/office/drawing/2014/main" id="{5D30645E-6D62-06C8-4253-34AC4FF126AA}"/>
                </a:ext>
              </a:extLst>
            </p:cNvPr>
            <p:cNvSpPr txBox="1"/>
            <p:nvPr/>
          </p:nvSpPr>
          <p:spPr>
            <a:xfrm>
              <a:off x="8610600" y="2027076"/>
              <a:ext cx="535858" cy="253916"/>
            </a:xfrm>
            <a:prstGeom prst="rect">
              <a:avLst/>
            </a:prstGeom>
            <a:noFill/>
          </p:spPr>
          <p:txBody>
            <a:bodyPr wrap="square" rtlCol="0">
              <a:spAutoFit/>
            </a:bodyPr>
            <a:lstStyle/>
            <a:p>
              <a:r>
                <a:rPr lang="en-GB" sz="1050" dirty="0">
                  <a:solidFill>
                    <a:srgbClr val="FF0000"/>
                  </a:solidFill>
                </a:rPr>
                <a:t>*47</a:t>
              </a:r>
              <a:r>
                <a:rPr lang="en-NG" sz="1050" dirty="0">
                  <a:solidFill>
                    <a:srgbClr val="FF0000"/>
                  </a:solidFill>
                </a:rPr>
                <a:t>%</a:t>
              </a:r>
            </a:p>
          </p:txBody>
        </p:sp>
        <p:sp>
          <p:nvSpPr>
            <p:cNvPr id="38" name="TextBox 17">
              <a:extLst>
                <a:ext uri="{FF2B5EF4-FFF2-40B4-BE49-F238E27FC236}">
                  <a16:creationId xmlns:a16="http://schemas.microsoft.com/office/drawing/2014/main" id="{CF3E1A40-7930-28F0-548D-2150EB96A763}"/>
                </a:ext>
              </a:extLst>
            </p:cNvPr>
            <p:cNvSpPr txBox="1"/>
            <p:nvPr/>
          </p:nvSpPr>
          <p:spPr>
            <a:xfrm>
              <a:off x="9678943" y="2760103"/>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*69</a:t>
              </a:r>
              <a:r>
                <a:rPr lang="en-NG" sz="1050" dirty="0">
                  <a:solidFill>
                    <a:srgbClr val="FF0000"/>
                  </a:solidFill>
                </a:rPr>
                <a:t>%</a:t>
              </a:r>
            </a:p>
          </p:txBody>
        </p:sp>
        <p:sp>
          <p:nvSpPr>
            <p:cNvPr id="39" name="TextBox 17">
              <a:extLst>
                <a:ext uri="{FF2B5EF4-FFF2-40B4-BE49-F238E27FC236}">
                  <a16:creationId xmlns:a16="http://schemas.microsoft.com/office/drawing/2014/main" id="{9A19DF4E-5A22-44BD-80A3-AEC53E44F1FE}"/>
                </a:ext>
              </a:extLst>
            </p:cNvPr>
            <p:cNvSpPr txBox="1"/>
            <p:nvPr/>
          </p:nvSpPr>
          <p:spPr>
            <a:xfrm>
              <a:off x="10573024" y="2027758"/>
              <a:ext cx="535880" cy="253914"/>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*95</a:t>
              </a:r>
              <a:r>
                <a:rPr lang="en-NG" sz="1050" dirty="0">
                  <a:solidFill>
                    <a:srgbClr val="FF0000"/>
                  </a:solidFill>
                </a:rPr>
                <a:t>%</a:t>
              </a:r>
            </a:p>
          </p:txBody>
        </p:sp>
      </p:grpSp>
      <p:sp>
        <p:nvSpPr>
          <p:cNvPr id="4" name="Slide Number Placeholder 3">
            <a:extLst>
              <a:ext uri="{FF2B5EF4-FFF2-40B4-BE49-F238E27FC236}">
                <a16:creationId xmlns:a16="http://schemas.microsoft.com/office/drawing/2014/main" id="{3A50D81D-4ACC-7406-171A-854434E5159B}"/>
              </a:ext>
            </a:extLst>
          </p:cNvPr>
          <p:cNvSpPr>
            <a:spLocks noGrp="1"/>
          </p:cNvSpPr>
          <p:nvPr>
            <p:ph type="sldNum" sz="quarter" idx="12"/>
          </p:nvPr>
        </p:nvSpPr>
        <p:spPr/>
        <p:txBody>
          <a:bodyPr/>
          <a:lstStyle/>
          <a:p>
            <a:fld id="{CCE62696-93B5-409F-9ECD-C6D4BBB67C04}" type="slidenum">
              <a:rPr lang="en-NG" smtClean="0"/>
              <a:t>6</a:t>
            </a:fld>
            <a:endParaRPr lang="en-NG" dirty="0"/>
          </a:p>
        </p:txBody>
      </p:sp>
      <p:sp>
        <p:nvSpPr>
          <p:cNvPr id="3" name="TextBox 2">
            <a:extLst>
              <a:ext uri="{FF2B5EF4-FFF2-40B4-BE49-F238E27FC236}">
                <a16:creationId xmlns:a16="http://schemas.microsoft.com/office/drawing/2014/main" id="{DA596FC8-FC89-0ECA-7955-753D9FD05E0D}"/>
              </a:ext>
            </a:extLst>
          </p:cNvPr>
          <p:cNvSpPr txBox="1"/>
          <p:nvPr/>
        </p:nvSpPr>
        <p:spPr>
          <a:xfrm>
            <a:off x="461819" y="715726"/>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Approved Budget and Releases Trend (2020 - 2024)</a:t>
            </a:r>
          </a:p>
        </p:txBody>
      </p:sp>
      <p:sp>
        <p:nvSpPr>
          <p:cNvPr id="5" name="TextBox 4">
            <a:extLst>
              <a:ext uri="{FF2B5EF4-FFF2-40B4-BE49-F238E27FC236}">
                <a16:creationId xmlns:a16="http://schemas.microsoft.com/office/drawing/2014/main" id="{4981561A-C0CB-7494-C43D-EC5D4E51C78F}"/>
              </a:ext>
            </a:extLst>
          </p:cNvPr>
          <p:cNvSpPr txBox="1"/>
          <p:nvPr/>
        </p:nvSpPr>
        <p:spPr>
          <a:xfrm>
            <a:off x="7174986" y="911012"/>
            <a:ext cx="4794781" cy="2945368"/>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r>
              <a:rPr lang="en-US" sz="1200" b="1" dirty="0">
                <a:latin typeface="Tw Cen MT" panose="020B0602020104020603" pitchFamily="34" charset="0"/>
              </a:rPr>
              <a:t>Insights</a:t>
            </a:r>
          </a:p>
          <a:p>
            <a:pPr marL="285750" indent="-285750" algn="just">
              <a:buFont typeface="Arial" panose="020B0604020202020204" pitchFamily="34" charset="0"/>
              <a:buChar char="•"/>
            </a:pPr>
            <a:r>
              <a:rPr lang="en-US" sz="1200" dirty="0">
                <a:latin typeface="Tw Cen MT" panose="020B0602020104020603" pitchFamily="34" charset="0"/>
              </a:rPr>
              <a:t>Under-release is chronic until 2024. </a:t>
            </a:r>
          </a:p>
          <a:p>
            <a:pPr marL="285750" indent="-285750" algn="just">
              <a:buFont typeface="Arial" panose="020B0604020202020204" pitchFamily="34" charset="0"/>
              <a:buChar char="•"/>
            </a:pPr>
            <a:r>
              <a:rPr lang="en-US" sz="1200" dirty="0">
                <a:latin typeface="Tw Cen MT" panose="020B0602020104020603" pitchFamily="34" charset="0"/>
              </a:rPr>
              <a:t>2024 is a positive inflexion. Nearly full cash-backing of capital indicates better cash management or prioritization in the year.</a:t>
            </a:r>
          </a:p>
          <a:p>
            <a:pPr marL="285750" indent="-285750" algn="just">
              <a:buFont typeface="Arial" panose="020B0604020202020204" pitchFamily="34" charset="0"/>
              <a:buChar char="•"/>
            </a:pPr>
            <a:endParaRPr lang="en-US" sz="1200" dirty="0">
              <a:latin typeface="Tw Cen MT" panose="020B0602020104020603" pitchFamily="34" charset="0"/>
            </a:endParaRPr>
          </a:p>
          <a:p>
            <a:pPr algn="just"/>
            <a:r>
              <a:rPr lang="en-US" sz="1200" b="1" dirty="0">
                <a:latin typeface="Tw Cen MT" panose="020B0602020104020603" pitchFamily="34" charset="0"/>
              </a:rPr>
              <a:t>Why Releases Fall Short</a:t>
            </a:r>
          </a:p>
          <a:p>
            <a:pPr marL="285750" indent="-285750" algn="just">
              <a:buFont typeface="Arial" panose="020B0604020202020204" pitchFamily="34" charset="0"/>
              <a:buChar char="•"/>
            </a:pPr>
            <a:r>
              <a:rPr lang="en-US" sz="1200" dirty="0">
                <a:latin typeface="Tw Cen MT" panose="020B0602020104020603" pitchFamily="34" charset="0"/>
              </a:rPr>
              <a:t>Cumbersome approval processes: Multiple layers of sign-off (Treasury, MoF, PS, LSMOH) slow down fund release.</a:t>
            </a:r>
          </a:p>
          <a:p>
            <a:pPr marL="285750" indent="-285750" algn="just">
              <a:buFont typeface="Arial" panose="020B0604020202020204" pitchFamily="34" charset="0"/>
              <a:buChar char="•"/>
            </a:pPr>
            <a:r>
              <a:rPr lang="en-US" sz="1200" dirty="0">
                <a:latin typeface="Tw Cen MT" panose="020B0602020104020603" pitchFamily="34" charset="0"/>
              </a:rPr>
              <a:t>Unpredictable timelines: No clear release calendar — cash backing can take anywhere from days to months.</a:t>
            </a:r>
          </a:p>
          <a:p>
            <a:pPr marL="285750" indent="-285750" algn="just">
              <a:buFont typeface="Arial" panose="020B0604020202020204" pitchFamily="34" charset="0"/>
              <a:buChar char="•"/>
            </a:pPr>
            <a:r>
              <a:rPr lang="en-US" sz="1200" dirty="0">
                <a:latin typeface="Tw Cen MT" panose="020B0602020104020603" pitchFamily="34" charset="0"/>
              </a:rPr>
              <a:t>Procurement bottlenecks: Centralized supply and contractor engagement at times, introduce delays before facilities receive inputs.</a:t>
            </a:r>
          </a:p>
        </p:txBody>
      </p:sp>
      <p:cxnSp>
        <p:nvCxnSpPr>
          <p:cNvPr id="7" name="Straight Connector 6">
            <a:extLst>
              <a:ext uri="{FF2B5EF4-FFF2-40B4-BE49-F238E27FC236}">
                <a16:creationId xmlns:a16="http://schemas.microsoft.com/office/drawing/2014/main" id="{672B2A06-7B84-61A0-6E1C-C5AC5C46B376}"/>
              </a:ext>
            </a:extLst>
          </p:cNvPr>
          <p:cNvCxnSpPr/>
          <p:nvPr/>
        </p:nvCxnSpPr>
        <p:spPr>
          <a:xfrm>
            <a:off x="529938" y="4099039"/>
            <a:ext cx="11494914"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191E005-E987-D3DF-9F32-2A2ED69F7E51}"/>
              </a:ext>
            </a:extLst>
          </p:cNvPr>
          <p:cNvSpPr/>
          <p:nvPr/>
        </p:nvSpPr>
        <p:spPr>
          <a:xfrm>
            <a:off x="1335765" y="1932609"/>
            <a:ext cx="1528211" cy="13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C00000"/>
                </a:solidFill>
              </a:rPr>
              <a:t>* </a:t>
            </a:r>
            <a:r>
              <a:rPr lang="en-US" sz="1000" dirty="0">
                <a:solidFill>
                  <a:srgbClr val="C00000"/>
                </a:solidFill>
                <a:latin typeface="Tw Cen MT" panose="020B0602020104020603" pitchFamily="34" charset="0"/>
              </a:rPr>
              <a:t>Budget Performance</a:t>
            </a:r>
            <a:endParaRPr lang="en-NG" sz="1000" dirty="0">
              <a:solidFill>
                <a:srgbClr val="C00000"/>
              </a:solidFill>
              <a:latin typeface="Tw Cen MT" panose="020B0602020104020603" pitchFamily="34" charset="0"/>
            </a:endParaRPr>
          </a:p>
        </p:txBody>
      </p:sp>
      <p:sp>
        <p:nvSpPr>
          <p:cNvPr id="34" name="Rectangle 33">
            <a:extLst>
              <a:ext uri="{FF2B5EF4-FFF2-40B4-BE49-F238E27FC236}">
                <a16:creationId xmlns:a16="http://schemas.microsoft.com/office/drawing/2014/main" id="{EDB0447E-7760-2161-C640-7645DBB3F1A6}"/>
              </a:ext>
            </a:extLst>
          </p:cNvPr>
          <p:cNvSpPr/>
          <p:nvPr/>
        </p:nvSpPr>
        <p:spPr>
          <a:xfrm>
            <a:off x="1132025" y="4722954"/>
            <a:ext cx="1656645" cy="183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C00000"/>
                </a:solidFill>
              </a:rPr>
              <a:t>* </a:t>
            </a:r>
            <a:r>
              <a:rPr lang="en-US" sz="1000" dirty="0">
                <a:solidFill>
                  <a:srgbClr val="C00000"/>
                </a:solidFill>
                <a:latin typeface="Tw Cen MT" panose="020B0602020104020603" pitchFamily="34" charset="0"/>
              </a:rPr>
              <a:t>Budget Performance</a:t>
            </a:r>
            <a:endParaRPr lang="en-NG" sz="1000" dirty="0">
              <a:solidFill>
                <a:srgbClr val="C00000"/>
              </a:solidFill>
              <a:latin typeface="Tw Cen MT" panose="020B0602020104020603" pitchFamily="34" charset="0"/>
            </a:endParaRPr>
          </a:p>
        </p:txBody>
      </p:sp>
      <p:sp>
        <p:nvSpPr>
          <p:cNvPr id="6" name="Rectangle 5">
            <a:extLst>
              <a:ext uri="{FF2B5EF4-FFF2-40B4-BE49-F238E27FC236}">
                <a16:creationId xmlns:a16="http://schemas.microsoft.com/office/drawing/2014/main" id="{F1E29469-2ECD-4AFF-8EF3-6E5BF1688830}"/>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5E8B6F57-59B6-6DDC-9ED9-1F2FC0294C51}"/>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2" name="Rectangle 11">
            <a:extLst>
              <a:ext uri="{FF2B5EF4-FFF2-40B4-BE49-F238E27FC236}">
                <a16:creationId xmlns:a16="http://schemas.microsoft.com/office/drawing/2014/main" id="{75ECB1FD-CAB5-6C32-57C3-597B5FA314D6}"/>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graphicFrame>
        <p:nvGraphicFramePr>
          <p:cNvPr id="43" name="Chart 42">
            <a:extLst>
              <a:ext uri="{FF2B5EF4-FFF2-40B4-BE49-F238E27FC236}">
                <a16:creationId xmlns:a16="http://schemas.microsoft.com/office/drawing/2014/main" id="{EB1FAEA7-D897-93B9-1830-B5D11793BA89}"/>
              </a:ext>
            </a:extLst>
          </p:cNvPr>
          <p:cNvGraphicFramePr>
            <a:graphicFrameLocks/>
          </p:cNvGraphicFramePr>
          <p:nvPr>
            <p:extLst>
              <p:ext uri="{D42A27DB-BD31-4B8C-83A1-F6EECF244321}">
                <p14:modId xmlns:p14="http://schemas.microsoft.com/office/powerpoint/2010/main" val="1531541627"/>
              </p:ext>
            </p:extLst>
          </p:nvPr>
        </p:nvGraphicFramePr>
        <p:xfrm>
          <a:off x="809268" y="4198926"/>
          <a:ext cx="6311967" cy="253795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1">
            <a:extLst>
              <a:ext uri="{FF2B5EF4-FFF2-40B4-BE49-F238E27FC236}">
                <a16:creationId xmlns:a16="http://schemas.microsoft.com/office/drawing/2014/main" id="{4FEF8155-AEBA-CDD2-B155-217B0A465C51}"/>
              </a:ext>
            </a:extLst>
          </p:cNvPr>
          <p:cNvSpPr txBox="1"/>
          <p:nvPr/>
        </p:nvSpPr>
        <p:spPr>
          <a:xfrm>
            <a:off x="1047553" y="5701602"/>
            <a:ext cx="576424" cy="253916"/>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*116</a:t>
            </a:r>
            <a:r>
              <a:rPr lang="en-NG" sz="1050" dirty="0">
                <a:solidFill>
                  <a:srgbClr val="FF0000"/>
                </a:solidFill>
              </a:rPr>
              <a:t>%</a:t>
            </a:r>
          </a:p>
        </p:txBody>
      </p:sp>
      <p:sp>
        <p:nvSpPr>
          <p:cNvPr id="45" name="TextBox 1">
            <a:extLst>
              <a:ext uri="{FF2B5EF4-FFF2-40B4-BE49-F238E27FC236}">
                <a16:creationId xmlns:a16="http://schemas.microsoft.com/office/drawing/2014/main" id="{DD6B0F76-09B8-9074-7330-AFEA9AEF9F7E}"/>
              </a:ext>
            </a:extLst>
          </p:cNvPr>
          <p:cNvSpPr txBox="1"/>
          <p:nvPr/>
        </p:nvSpPr>
        <p:spPr>
          <a:xfrm>
            <a:off x="2287552" y="5656396"/>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*86</a:t>
            </a:r>
            <a:r>
              <a:rPr lang="en-NG" sz="1050" dirty="0">
                <a:solidFill>
                  <a:srgbClr val="FF0000"/>
                </a:solidFill>
              </a:rPr>
              <a:t>%</a:t>
            </a:r>
          </a:p>
        </p:txBody>
      </p:sp>
      <p:sp>
        <p:nvSpPr>
          <p:cNvPr id="46" name="TextBox 1">
            <a:extLst>
              <a:ext uri="{FF2B5EF4-FFF2-40B4-BE49-F238E27FC236}">
                <a16:creationId xmlns:a16="http://schemas.microsoft.com/office/drawing/2014/main" id="{E69E1AE2-5AA6-0928-EDAA-A205E3E5EA55}"/>
              </a:ext>
            </a:extLst>
          </p:cNvPr>
          <p:cNvSpPr txBox="1"/>
          <p:nvPr/>
        </p:nvSpPr>
        <p:spPr>
          <a:xfrm>
            <a:off x="3677039" y="5607636"/>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*118</a:t>
            </a:r>
            <a:r>
              <a:rPr lang="en-NG" sz="1050" dirty="0">
                <a:solidFill>
                  <a:srgbClr val="FF0000"/>
                </a:solidFill>
              </a:rPr>
              <a:t>%</a:t>
            </a:r>
          </a:p>
        </p:txBody>
      </p:sp>
      <p:sp>
        <p:nvSpPr>
          <p:cNvPr id="47" name="TextBox 1">
            <a:extLst>
              <a:ext uri="{FF2B5EF4-FFF2-40B4-BE49-F238E27FC236}">
                <a16:creationId xmlns:a16="http://schemas.microsoft.com/office/drawing/2014/main" id="{A58EB98D-8546-415D-4DE2-3DFCFB3ED4E1}"/>
              </a:ext>
            </a:extLst>
          </p:cNvPr>
          <p:cNvSpPr txBox="1"/>
          <p:nvPr/>
        </p:nvSpPr>
        <p:spPr>
          <a:xfrm>
            <a:off x="5114472" y="5451117"/>
            <a:ext cx="576423" cy="253916"/>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*131</a:t>
            </a:r>
            <a:r>
              <a:rPr lang="en-NG" sz="1050" dirty="0">
                <a:solidFill>
                  <a:srgbClr val="FF0000"/>
                </a:solidFill>
              </a:rPr>
              <a:t>%</a:t>
            </a:r>
          </a:p>
        </p:txBody>
      </p:sp>
      <p:sp>
        <p:nvSpPr>
          <p:cNvPr id="48" name="TextBox 1">
            <a:extLst>
              <a:ext uri="{FF2B5EF4-FFF2-40B4-BE49-F238E27FC236}">
                <a16:creationId xmlns:a16="http://schemas.microsoft.com/office/drawing/2014/main" id="{98343F61-4975-5D89-37B7-1136B0A8893C}"/>
              </a:ext>
            </a:extLst>
          </p:cNvPr>
          <p:cNvSpPr txBox="1"/>
          <p:nvPr/>
        </p:nvSpPr>
        <p:spPr>
          <a:xfrm>
            <a:off x="6415666" y="5263902"/>
            <a:ext cx="576424" cy="253917"/>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*105</a:t>
            </a:r>
            <a:r>
              <a:rPr lang="en-NG" sz="1050" dirty="0">
                <a:solidFill>
                  <a:srgbClr val="FF0000"/>
                </a:solidFill>
              </a:rPr>
              <a:t>%</a:t>
            </a:r>
          </a:p>
        </p:txBody>
      </p:sp>
      <p:pic>
        <p:nvPicPr>
          <p:cNvPr id="50" name="Graphic 49" descr="Postit Notes outline">
            <a:extLst>
              <a:ext uri="{FF2B5EF4-FFF2-40B4-BE49-F238E27FC236}">
                <a16:creationId xmlns:a16="http://schemas.microsoft.com/office/drawing/2014/main" id="{FF15387B-57B5-EC40-75A7-CEE0B0A77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645" y="918200"/>
            <a:ext cx="755703" cy="755703"/>
          </a:xfrm>
          <a:prstGeom prst="rect">
            <a:avLst/>
          </a:prstGeom>
        </p:spPr>
      </p:pic>
      <p:sp>
        <p:nvSpPr>
          <p:cNvPr id="51" name="TextBox 50">
            <a:extLst>
              <a:ext uri="{FF2B5EF4-FFF2-40B4-BE49-F238E27FC236}">
                <a16:creationId xmlns:a16="http://schemas.microsoft.com/office/drawing/2014/main" id="{4EF965C9-41E3-0D39-81C0-A046712C51C7}"/>
              </a:ext>
            </a:extLst>
          </p:cNvPr>
          <p:cNvSpPr txBox="1"/>
          <p:nvPr/>
        </p:nvSpPr>
        <p:spPr>
          <a:xfrm>
            <a:off x="7174986" y="4307583"/>
            <a:ext cx="4794781" cy="2375297"/>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r>
              <a:rPr lang="en-US" sz="1200" b="1" dirty="0">
                <a:latin typeface="Tw Cen MT" panose="020B0602020104020603" pitchFamily="34" charset="0"/>
              </a:rPr>
              <a:t>Insights</a:t>
            </a:r>
          </a:p>
          <a:p>
            <a:pPr marL="285750" indent="-285750" algn="just">
              <a:buFont typeface="Arial" panose="020B0604020202020204" pitchFamily="34" charset="0"/>
              <a:buChar char="•"/>
            </a:pPr>
            <a:r>
              <a:rPr lang="en-US" sz="1200" dirty="0">
                <a:latin typeface="Tw Cen MT" panose="020B0602020104020603" pitchFamily="34" charset="0"/>
              </a:rPr>
              <a:t>Personnel budgets are consistently well-funded, often exceeding approvals. However, this is not sufficient to cover the salaries of all PHC staff or to recruit an adequate number of personnel needed to provide PHC services in the state.</a:t>
            </a:r>
          </a:p>
          <a:p>
            <a:pPr marL="285750" indent="-285750" algn="just">
              <a:buFont typeface="Arial" panose="020B0604020202020204" pitchFamily="34" charset="0"/>
              <a:buChar char="•"/>
            </a:pPr>
            <a:r>
              <a:rPr lang="en-US" sz="1200" dirty="0">
                <a:latin typeface="Tw Cen MT" panose="020B0602020104020603" pitchFamily="34" charset="0"/>
              </a:rPr>
              <a:t>2023 stands out — releases were 31% higher than approved, likely due to salary adjustments or arrears.</a:t>
            </a:r>
          </a:p>
          <a:p>
            <a:pPr marL="285750" indent="-285750" algn="just">
              <a:buFont typeface="Arial" panose="020B0604020202020204" pitchFamily="34" charset="0"/>
              <a:buChar char="•"/>
            </a:pPr>
            <a:r>
              <a:rPr lang="en-US" sz="1200" dirty="0">
                <a:latin typeface="Tw Cen MT" panose="020B0602020104020603" pitchFamily="34" charset="0"/>
              </a:rPr>
              <a:t>Unlike capital, personnel spending is a state priority with reliable funding.</a:t>
            </a:r>
          </a:p>
        </p:txBody>
      </p:sp>
      <p:pic>
        <p:nvPicPr>
          <p:cNvPr id="52" name="Graphic 51" descr="Postit Notes outline">
            <a:extLst>
              <a:ext uri="{FF2B5EF4-FFF2-40B4-BE49-F238E27FC236}">
                <a16:creationId xmlns:a16="http://schemas.microsoft.com/office/drawing/2014/main" id="{8D595CEE-463D-ECE0-07C4-419D6BC9F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645" y="4314771"/>
            <a:ext cx="755703" cy="755703"/>
          </a:xfrm>
          <a:prstGeom prst="rect">
            <a:avLst/>
          </a:prstGeom>
        </p:spPr>
      </p:pic>
      <p:sp>
        <p:nvSpPr>
          <p:cNvPr id="56" name="Title 13">
            <a:extLst>
              <a:ext uri="{FF2B5EF4-FFF2-40B4-BE49-F238E27FC236}">
                <a16:creationId xmlns:a16="http://schemas.microsoft.com/office/drawing/2014/main" id="{7075FF20-10A4-F9CC-626F-82F4E908DCFF}"/>
              </a:ext>
            </a:extLst>
          </p:cNvPr>
          <p:cNvSpPr>
            <a:spLocks noGrp="1"/>
          </p:cNvSpPr>
          <p:nvPr>
            <p:ph type="title"/>
          </p:nvPr>
        </p:nvSpPr>
        <p:spPr>
          <a:xfrm>
            <a:off x="529938" y="193542"/>
            <a:ext cx="8271164" cy="523218"/>
          </a:xfrm>
        </p:spPr>
        <p:txBody>
          <a:bodyPr>
            <a:noAutofit/>
          </a:bodyPr>
          <a:lstStyle/>
          <a:p>
            <a:r>
              <a:rPr lang="en-US" dirty="0">
                <a:latin typeface="Tw Cen MT"/>
              </a:rPr>
              <a:t>LSPHCB Budget Performance</a:t>
            </a:r>
            <a:endParaRPr lang="en-US" sz="800" dirty="0">
              <a:latin typeface="Tw Cen MT"/>
            </a:endParaRPr>
          </a:p>
        </p:txBody>
      </p:sp>
    </p:spTree>
    <p:extLst>
      <p:ext uri="{BB962C8B-B14F-4D97-AF65-F5344CB8AC3E}">
        <p14:creationId xmlns:p14="http://schemas.microsoft.com/office/powerpoint/2010/main" val="141664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AC120-3EA3-CCFD-96B0-BEF0B55495ED}"/>
            </a:ext>
          </a:extLst>
        </p:cNvPr>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A6457225-ED92-E62B-3D06-C16AFA241E6B}"/>
              </a:ext>
            </a:extLst>
          </p:cNvPr>
          <p:cNvGraphicFramePr>
            <a:graphicFrameLocks/>
          </p:cNvGraphicFramePr>
          <p:nvPr>
            <p:extLst>
              <p:ext uri="{D42A27DB-BD31-4B8C-83A1-F6EECF244321}">
                <p14:modId xmlns:p14="http://schemas.microsoft.com/office/powerpoint/2010/main" val="2647918264"/>
              </p:ext>
            </p:extLst>
          </p:nvPr>
        </p:nvGraphicFramePr>
        <p:xfrm>
          <a:off x="690433" y="1308911"/>
          <a:ext cx="6517236"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E4E0C850-17D9-8CB5-2026-159CA123021E}"/>
              </a:ext>
            </a:extLst>
          </p:cNvPr>
          <p:cNvSpPr>
            <a:spLocks noGrp="1"/>
          </p:cNvSpPr>
          <p:nvPr>
            <p:ph type="sldNum" sz="quarter" idx="12"/>
          </p:nvPr>
        </p:nvSpPr>
        <p:spPr>
          <a:xfrm>
            <a:off x="9385505" y="6454843"/>
            <a:ext cx="2743200" cy="365125"/>
          </a:xfrm>
        </p:spPr>
        <p:txBody>
          <a:bodyPr/>
          <a:lstStyle/>
          <a:p>
            <a:fld id="{CCE62696-93B5-409F-9ECD-C6D4BBB67C04}" type="slidenum">
              <a:rPr lang="en-NG" smtClean="0"/>
              <a:t>7</a:t>
            </a:fld>
            <a:endParaRPr lang="en-NG"/>
          </a:p>
        </p:txBody>
      </p:sp>
      <p:sp>
        <p:nvSpPr>
          <p:cNvPr id="3" name="TextBox 2">
            <a:extLst>
              <a:ext uri="{FF2B5EF4-FFF2-40B4-BE49-F238E27FC236}">
                <a16:creationId xmlns:a16="http://schemas.microsoft.com/office/drawing/2014/main" id="{3C516E4B-4364-DEB6-F880-5D2B6A0E09B0}"/>
              </a:ext>
            </a:extLst>
          </p:cNvPr>
          <p:cNvSpPr txBox="1"/>
          <p:nvPr/>
        </p:nvSpPr>
        <p:spPr>
          <a:xfrm>
            <a:off x="461819" y="858947"/>
            <a:ext cx="4208504" cy="307777"/>
          </a:xfrm>
          <a:prstGeom prst="rect">
            <a:avLst/>
          </a:prstGeom>
          <a:noFill/>
        </p:spPr>
        <p:txBody>
          <a:bodyPr wrap="square" rtlCol="0">
            <a:spAutoFit/>
          </a:bodyPr>
          <a:lstStyle/>
          <a:p>
            <a:r>
              <a:rPr lang="en-US" sz="1400" b="1">
                <a:solidFill>
                  <a:schemeClr val="accent6"/>
                </a:solidFill>
                <a:latin typeface="Tw Cen MT" panose="020B0602020104020603" pitchFamily="34" charset="0"/>
              </a:rPr>
              <a:t>Approved Budget and Releases Trend (2020 - 2024)</a:t>
            </a:r>
          </a:p>
        </p:txBody>
      </p:sp>
      <p:grpSp>
        <p:nvGrpSpPr>
          <p:cNvPr id="5" name="Group 4">
            <a:extLst>
              <a:ext uri="{FF2B5EF4-FFF2-40B4-BE49-F238E27FC236}">
                <a16:creationId xmlns:a16="http://schemas.microsoft.com/office/drawing/2014/main" id="{AB8D29E7-0E68-032B-0CFF-3C9DB811885E}"/>
              </a:ext>
            </a:extLst>
          </p:cNvPr>
          <p:cNvGrpSpPr/>
          <p:nvPr/>
        </p:nvGrpSpPr>
        <p:grpSpPr>
          <a:xfrm>
            <a:off x="155839" y="5460060"/>
            <a:ext cx="1510747" cy="462139"/>
            <a:chOff x="961732" y="1925292"/>
            <a:chExt cx="1872306" cy="562258"/>
          </a:xfrm>
        </p:grpSpPr>
        <p:sp>
          <p:nvSpPr>
            <p:cNvPr id="6" name="Rectangle 5">
              <a:extLst>
                <a:ext uri="{FF2B5EF4-FFF2-40B4-BE49-F238E27FC236}">
                  <a16:creationId xmlns:a16="http://schemas.microsoft.com/office/drawing/2014/main" id="{915C0D5A-45DE-D2CE-B4D1-C8639B9AC37A}"/>
                </a:ext>
              </a:extLst>
            </p:cNvPr>
            <p:cNvSpPr/>
            <p:nvPr/>
          </p:nvSpPr>
          <p:spPr>
            <a:xfrm>
              <a:off x="1007246" y="2382274"/>
              <a:ext cx="214604" cy="10527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Rectangle 6">
              <a:extLst>
                <a:ext uri="{FF2B5EF4-FFF2-40B4-BE49-F238E27FC236}">
                  <a16:creationId xmlns:a16="http://schemas.microsoft.com/office/drawing/2014/main" id="{0FDCD9CE-7B30-D8D2-53CE-FF657524DADF}"/>
                </a:ext>
              </a:extLst>
            </p:cNvPr>
            <p:cNvSpPr/>
            <p:nvPr/>
          </p:nvSpPr>
          <p:spPr>
            <a:xfrm>
              <a:off x="1283601" y="1925292"/>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3"/>
                  </a:solidFill>
                  <a:latin typeface="Tw Cen MT" panose="020B0602020104020603" pitchFamily="34" charset="0"/>
                </a:rPr>
                <a:t>Releases</a:t>
              </a:r>
              <a:endParaRPr lang="en-NG" sz="1000">
                <a:solidFill>
                  <a:schemeClr val="accent3"/>
                </a:solidFill>
                <a:latin typeface="Tw Cen MT" panose="020B0602020104020603" pitchFamily="34" charset="0"/>
              </a:endParaRPr>
            </a:p>
          </p:txBody>
        </p:sp>
        <p:cxnSp>
          <p:nvCxnSpPr>
            <p:cNvPr id="8" name="Straight Connector 7">
              <a:extLst>
                <a:ext uri="{FF2B5EF4-FFF2-40B4-BE49-F238E27FC236}">
                  <a16:creationId xmlns:a16="http://schemas.microsoft.com/office/drawing/2014/main" id="{92E8FCA9-AA20-EB75-8996-BD6BA5BB3BE2}"/>
                </a:ext>
              </a:extLst>
            </p:cNvPr>
            <p:cNvCxnSpPr/>
            <p:nvPr/>
          </p:nvCxnSpPr>
          <p:spPr>
            <a:xfrm>
              <a:off x="1009259" y="1987893"/>
              <a:ext cx="216000" cy="0"/>
            </a:xfrm>
            <a:prstGeom prst="line">
              <a:avLst/>
            </a:prstGeom>
            <a:ln w="12700">
              <a:solidFill>
                <a:srgbClr val="58B6C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C7748B-6194-D4FE-8F39-E72114C23221}"/>
                </a:ext>
              </a:extLst>
            </p:cNvPr>
            <p:cNvSpPr/>
            <p:nvPr/>
          </p:nvSpPr>
          <p:spPr>
            <a:xfrm>
              <a:off x="1236308" y="2371800"/>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6">
                      <a:lumMod val="75000"/>
                    </a:schemeClr>
                  </a:solidFill>
                  <a:latin typeface="Tw Cen MT" panose="020B0602020104020603" pitchFamily="34" charset="0"/>
                </a:rPr>
                <a:t>Approved Budget</a:t>
              </a:r>
              <a:endParaRPr lang="en-NG" sz="1000">
                <a:solidFill>
                  <a:schemeClr val="accent6">
                    <a:lumMod val="75000"/>
                  </a:schemeClr>
                </a:solidFill>
                <a:latin typeface="Tw Cen MT" panose="020B0602020104020603" pitchFamily="34" charset="0"/>
              </a:endParaRPr>
            </a:p>
          </p:txBody>
        </p:sp>
        <p:grpSp>
          <p:nvGrpSpPr>
            <p:cNvPr id="18" name="Group 17">
              <a:extLst>
                <a:ext uri="{FF2B5EF4-FFF2-40B4-BE49-F238E27FC236}">
                  <a16:creationId xmlns:a16="http://schemas.microsoft.com/office/drawing/2014/main" id="{382CCD5F-4697-6DB0-0306-C951B1CB9765}"/>
                </a:ext>
              </a:extLst>
            </p:cNvPr>
            <p:cNvGrpSpPr/>
            <p:nvPr/>
          </p:nvGrpSpPr>
          <p:grpSpPr>
            <a:xfrm>
              <a:off x="961732" y="2039435"/>
              <a:ext cx="1872305" cy="369332"/>
              <a:chOff x="1258065" y="2170404"/>
              <a:chExt cx="1872305" cy="369332"/>
            </a:xfrm>
          </p:grpSpPr>
          <p:sp>
            <p:nvSpPr>
              <p:cNvPr id="19" name="Rectangle 18">
                <a:extLst>
                  <a:ext uri="{FF2B5EF4-FFF2-40B4-BE49-F238E27FC236}">
                    <a16:creationId xmlns:a16="http://schemas.microsoft.com/office/drawing/2014/main" id="{AA0C896C-491C-5EE4-B0C4-163DAD4E41C7}"/>
                  </a:ext>
                </a:extLst>
              </p:cNvPr>
              <p:cNvSpPr/>
              <p:nvPr/>
            </p:nvSpPr>
            <p:spPr>
              <a:xfrm>
                <a:off x="1579933" y="2262657"/>
                <a:ext cx="1550437" cy="105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rgbClr val="C00000"/>
                    </a:solidFill>
                    <a:latin typeface="Tw Cen MT" panose="020B0602020104020603" pitchFamily="34" charset="0"/>
                  </a:rPr>
                  <a:t>Budget Performance</a:t>
                </a:r>
                <a:endParaRPr lang="en-NG" sz="1000">
                  <a:solidFill>
                    <a:srgbClr val="C00000"/>
                  </a:solidFill>
                  <a:latin typeface="Tw Cen MT" panose="020B0602020104020603" pitchFamily="34" charset="0"/>
                </a:endParaRPr>
              </a:p>
            </p:txBody>
          </p:sp>
          <p:sp>
            <p:nvSpPr>
              <p:cNvPr id="20" name="TextBox 19">
                <a:extLst>
                  <a:ext uri="{FF2B5EF4-FFF2-40B4-BE49-F238E27FC236}">
                    <a16:creationId xmlns:a16="http://schemas.microsoft.com/office/drawing/2014/main" id="{0B65F899-23C8-1523-8EA5-C2992532ADB5}"/>
                  </a:ext>
                </a:extLst>
              </p:cNvPr>
              <p:cNvSpPr txBox="1"/>
              <p:nvPr/>
            </p:nvSpPr>
            <p:spPr>
              <a:xfrm>
                <a:off x="1258065" y="2170404"/>
                <a:ext cx="300081" cy="369332"/>
              </a:xfrm>
              <a:prstGeom prst="rect">
                <a:avLst/>
              </a:prstGeom>
              <a:noFill/>
            </p:spPr>
            <p:txBody>
              <a:bodyPr wrap="none" rtlCol="0">
                <a:spAutoFit/>
              </a:bodyPr>
              <a:lstStyle/>
              <a:p>
                <a:r>
                  <a:rPr lang="en-US">
                    <a:solidFill>
                      <a:srgbClr val="C00000"/>
                    </a:solidFill>
                  </a:rPr>
                  <a:t>*</a:t>
                </a:r>
                <a:endParaRPr lang="en-NG">
                  <a:solidFill>
                    <a:srgbClr val="C00000"/>
                  </a:solidFill>
                </a:endParaRPr>
              </a:p>
            </p:txBody>
          </p:sp>
        </p:grpSp>
      </p:grpSp>
      <p:sp>
        <p:nvSpPr>
          <p:cNvPr id="27" name="Rectangle 26">
            <a:extLst>
              <a:ext uri="{FF2B5EF4-FFF2-40B4-BE49-F238E27FC236}">
                <a16:creationId xmlns:a16="http://schemas.microsoft.com/office/drawing/2014/main" id="{8ED831E7-5377-D71C-0722-FA3F30C2B366}"/>
              </a:ext>
            </a:extLst>
          </p:cNvPr>
          <p:cNvSpPr/>
          <p:nvPr/>
        </p:nvSpPr>
        <p:spPr>
          <a:xfrm>
            <a:off x="794006" y="1649026"/>
            <a:ext cx="1547471" cy="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C00000"/>
                </a:solidFill>
              </a:rPr>
              <a:t>* </a:t>
            </a:r>
            <a:r>
              <a:rPr lang="en-US" sz="1000" dirty="0">
                <a:solidFill>
                  <a:srgbClr val="C00000"/>
                </a:solidFill>
                <a:latin typeface="Tw Cen MT" panose="020B0602020104020603" pitchFamily="34" charset="0"/>
              </a:rPr>
              <a:t>Budget Performance</a:t>
            </a:r>
            <a:endParaRPr lang="en-NG" sz="1000" dirty="0">
              <a:solidFill>
                <a:srgbClr val="C00000"/>
              </a:solidFill>
              <a:latin typeface="Tw Cen MT" panose="020B0602020104020603" pitchFamily="34" charset="0"/>
            </a:endParaRPr>
          </a:p>
        </p:txBody>
      </p:sp>
      <p:sp>
        <p:nvSpPr>
          <p:cNvPr id="30" name="TextBox 17">
            <a:extLst>
              <a:ext uri="{FF2B5EF4-FFF2-40B4-BE49-F238E27FC236}">
                <a16:creationId xmlns:a16="http://schemas.microsoft.com/office/drawing/2014/main" id="{A1383EF2-F415-9C58-0A40-4D909B350392}"/>
              </a:ext>
            </a:extLst>
          </p:cNvPr>
          <p:cNvSpPr txBox="1"/>
          <p:nvPr/>
        </p:nvSpPr>
        <p:spPr>
          <a:xfrm>
            <a:off x="1295360" y="3077931"/>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*31</a:t>
            </a:r>
            <a:r>
              <a:rPr lang="en-NG" sz="1050" dirty="0">
                <a:solidFill>
                  <a:srgbClr val="FF0000"/>
                </a:solidFill>
              </a:rPr>
              <a:t>%</a:t>
            </a:r>
          </a:p>
        </p:txBody>
      </p:sp>
      <p:sp>
        <p:nvSpPr>
          <p:cNvPr id="31" name="TextBox 17">
            <a:extLst>
              <a:ext uri="{FF2B5EF4-FFF2-40B4-BE49-F238E27FC236}">
                <a16:creationId xmlns:a16="http://schemas.microsoft.com/office/drawing/2014/main" id="{D3223A58-AEBB-0E73-6451-07FC7824E16F}"/>
              </a:ext>
            </a:extLst>
          </p:cNvPr>
          <p:cNvSpPr txBox="1"/>
          <p:nvPr/>
        </p:nvSpPr>
        <p:spPr>
          <a:xfrm>
            <a:off x="2341477" y="2928046"/>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*70</a:t>
            </a:r>
            <a:r>
              <a:rPr lang="en-NG" sz="1050" dirty="0">
                <a:solidFill>
                  <a:srgbClr val="FF0000"/>
                </a:solidFill>
              </a:rPr>
              <a:t>%</a:t>
            </a:r>
          </a:p>
        </p:txBody>
      </p:sp>
      <p:sp>
        <p:nvSpPr>
          <p:cNvPr id="32" name="TextBox 17">
            <a:extLst>
              <a:ext uri="{FF2B5EF4-FFF2-40B4-BE49-F238E27FC236}">
                <a16:creationId xmlns:a16="http://schemas.microsoft.com/office/drawing/2014/main" id="{8A9E6DC6-934B-DB20-5878-93ADCCB908EA}"/>
              </a:ext>
            </a:extLst>
          </p:cNvPr>
          <p:cNvSpPr txBox="1"/>
          <p:nvPr/>
        </p:nvSpPr>
        <p:spPr>
          <a:xfrm>
            <a:off x="3744496" y="2951559"/>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*48</a:t>
            </a:r>
            <a:r>
              <a:rPr lang="en-NG" sz="1050">
                <a:solidFill>
                  <a:srgbClr val="FF0000"/>
                </a:solidFill>
              </a:rPr>
              <a:t>%</a:t>
            </a:r>
          </a:p>
        </p:txBody>
      </p:sp>
      <p:sp>
        <p:nvSpPr>
          <p:cNvPr id="33" name="TextBox 17">
            <a:extLst>
              <a:ext uri="{FF2B5EF4-FFF2-40B4-BE49-F238E27FC236}">
                <a16:creationId xmlns:a16="http://schemas.microsoft.com/office/drawing/2014/main" id="{99A8EBDE-09D4-8183-1668-280FD7B661C5}"/>
              </a:ext>
            </a:extLst>
          </p:cNvPr>
          <p:cNvSpPr txBox="1"/>
          <p:nvPr/>
        </p:nvSpPr>
        <p:spPr>
          <a:xfrm>
            <a:off x="5210124" y="2974910"/>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*62</a:t>
            </a:r>
            <a:r>
              <a:rPr lang="en-NG" sz="1050" dirty="0">
                <a:solidFill>
                  <a:srgbClr val="FF0000"/>
                </a:solidFill>
              </a:rPr>
              <a:t>%</a:t>
            </a:r>
          </a:p>
        </p:txBody>
      </p:sp>
      <p:sp>
        <p:nvSpPr>
          <p:cNvPr id="34" name="TextBox 17">
            <a:extLst>
              <a:ext uri="{FF2B5EF4-FFF2-40B4-BE49-F238E27FC236}">
                <a16:creationId xmlns:a16="http://schemas.microsoft.com/office/drawing/2014/main" id="{C8BA90FE-30A3-E4CB-E0E7-2B7E869F18F3}"/>
              </a:ext>
            </a:extLst>
          </p:cNvPr>
          <p:cNvSpPr txBox="1"/>
          <p:nvPr/>
        </p:nvSpPr>
        <p:spPr>
          <a:xfrm>
            <a:off x="6445997" y="3074276"/>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dirty="0">
                <a:solidFill>
                  <a:srgbClr val="FF0000"/>
                </a:solidFill>
              </a:rPr>
              <a:t>*72</a:t>
            </a:r>
            <a:r>
              <a:rPr lang="en-NG" sz="1050" dirty="0">
                <a:solidFill>
                  <a:srgbClr val="FF0000"/>
                </a:solidFill>
              </a:rPr>
              <a:t>%</a:t>
            </a:r>
          </a:p>
        </p:txBody>
      </p:sp>
      <p:grpSp>
        <p:nvGrpSpPr>
          <p:cNvPr id="43" name="Group 42">
            <a:extLst>
              <a:ext uri="{FF2B5EF4-FFF2-40B4-BE49-F238E27FC236}">
                <a16:creationId xmlns:a16="http://schemas.microsoft.com/office/drawing/2014/main" id="{78DB766F-B7EC-5D74-4831-27FFE1A02435}"/>
              </a:ext>
            </a:extLst>
          </p:cNvPr>
          <p:cNvGrpSpPr/>
          <p:nvPr/>
        </p:nvGrpSpPr>
        <p:grpSpPr>
          <a:xfrm>
            <a:off x="1831240" y="4059738"/>
            <a:ext cx="7855683" cy="2519658"/>
            <a:chOff x="1831240" y="3916517"/>
            <a:chExt cx="4997374" cy="2519658"/>
          </a:xfrm>
        </p:grpSpPr>
        <p:graphicFrame>
          <p:nvGraphicFramePr>
            <p:cNvPr id="12" name="Chart 11">
              <a:extLst>
                <a:ext uri="{FF2B5EF4-FFF2-40B4-BE49-F238E27FC236}">
                  <a16:creationId xmlns:a16="http://schemas.microsoft.com/office/drawing/2014/main" id="{2302DC3D-A9F9-19AC-EE98-EC8C37ADC677}"/>
                </a:ext>
              </a:extLst>
            </p:cNvPr>
            <p:cNvGraphicFramePr>
              <a:graphicFrameLocks/>
            </p:cNvGraphicFramePr>
            <p:nvPr>
              <p:extLst>
                <p:ext uri="{D42A27DB-BD31-4B8C-83A1-F6EECF244321}">
                  <p14:modId xmlns:p14="http://schemas.microsoft.com/office/powerpoint/2010/main" val="2618107528"/>
                </p:ext>
              </p:extLst>
            </p:nvPr>
          </p:nvGraphicFramePr>
          <p:xfrm>
            <a:off x="1831240" y="3916517"/>
            <a:ext cx="4997374" cy="2519658"/>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CA560BA-EF9A-F980-0FC6-0D9750823717}"/>
                </a:ext>
              </a:extLst>
            </p:cNvPr>
            <p:cNvSpPr txBox="1"/>
            <p:nvPr/>
          </p:nvSpPr>
          <p:spPr>
            <a:xfrm>
              <a:off x="2341477" y="4052614"/>
              <a:ext cx="1607574" cy="276999"/>
            </a:xfrm>
            <a:prstGeom prst="rect">
              <a:avLst/>
            </a:prstGeom>
            <a:noFill/>
          </p:spPr>
          <p:txBody>
            <a:bodyPr wrap="square" rtlCol="0">
              <a:spAutoFit/>
            </a:bodyPr>
            <a:lstStyle/>
            <a:p>
              <a:r>
                <a:rPr lang="en-GB" sz="1200"/>
                <a:t>Recurrent Budget</a:t>
              </a:r>
              <a:endParaRPr lang="en-NG" sz="1200"/>
            </a:p>
          </p:txBody>
        </p:sp>
        <p:sp>
          <p:nvSpPr>
            <p:cNvPr id="35" name="TextBox 17">
              <a:extLst>
                <a:ext uri="{FF2B5EF4-FFF2-40B4-BE49-F238E27FC236}">
                  <a16:creationId xmlns:a16="http://schemas.microsoft.com/office/drawing/2014/main" id="{E7881AC8-B4E4-05A7-E9A1-EF0309CACD20}"/>
                </a:ext>
              </a:extLst>
            </p:cNvPr>
            <p:cNvSpPr txBox="1"/>
            <p:nvPr/>
          </p:nvSpPr>
          <p:spPr>
            <a:xfrm>
              <a:off x="2156021" y="4761554"/>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*85</a:t>
              </a:r>
              <a:r>
                <a:rPr lang="en-NG" sz="1050">
                  <a:solidFill>
                    <a:srgbClr val="FF0000"/>
                  </a:solidFill>
                </a:rPr>
                <a:t>%</a:t>
              </a:r>
            </a:p>
          </p:txBody>
        </p:sp>
        <p:sp>
          <p:nvSpPr>
            <p:cNvPr id="36" name="TextBox 17">
              <a:extLst>
                <a:ext uri="{FF2B5EF4-FFF2-40B4-BE49-F238E27FC236}">
                  <a16:creationId xmlns:a16="http://schemas.microsoft.com/office/drawing/2014/main" id="{CA9D289F-734B-385C-6C94-D47FEF4877D9}"/>
                </a:ext>
              </a:extLst>
            </p:cNvPr>
            <p:cNvSpPr txBox="1"/>
            <p:nvPr/>
          </p:nvSpPr>
          <p:spPr>
            <a:xfrm>
              <a:off x="3368569" y="4828213"/>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*15</a:t>
              </a:r>
              <a:r>
                <a:rPr lang="en-NG" sz="1050">
                  <a:solidFill>
                    <a:srgbClr val="FF0000"/>
                  </a:solidFill>
                </a:rPr>
                <a:t>%</a:t>
              </a:r>
            </a:p>
          </p:txBody>
        </p:sp>
        <p:sp>
          <p:nvSpPr>
            <p:cNvPr id="37" name="TextBox 17">
              <a:extLst>
                <a:ext uri="{FF2B5EF4-FFF2-40B4-BE49-F238E27FC236}">
                  <a16:creationId xmlns:a16="http://schemas.microsoft.com/office/drawing/2014/main" id="{ED4D4BC6-9E6D-FDA1-8B48-8C5DD86D1E7E}"/>
                </a:ext>
              </a:extLst>
            </p:cNvPr>
            <p:cNvSpPr txBox="1"/>
            <p:nvPr/>
          </p:nvSpPr>
          <p:spPr>
            <a:xfrm>
              <a:off x="4830070" y="4726714"/>
              <a:ext cx="535880" cy="253938"/>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*87</a:t>
              </a:r>
              <a:r>
                <a:rPr lang="en-NG" sz="1050">
                  <a:solidFill>
                    <a:srgbClr val="FF0000"/>
                  </a:solidFill>
                </a:rPr>
                <a:t>%</a:t>
              </a:r>
            </a:p>
          </p:txBody>
        </p:sp>
        <p:sp>
          <p:nvSpPr>
            <p:cNvPr id="38" name="TextBox 17">
              <a:extLst>
                <a:ext uri="{FF2B5EF4-FFF2-40B4-BE49-F238E27FC236}">
                  <a16:creationId xmlns:a16="http://schemas.microsoft.com/office/drawing/2014/main" id="{55858328-D987-79EB-CCEB-58420257EE0D}"/>
                </a:ext>
              </a:extLst>
            </p:cNvPr>
            <p:cNvSpPr txBox="1"/>
            <p:nvPr/>
          </p:nvSpPr>
          <p:spPr>
            <a:xfrm>
              <a:off x="6001895" y="5307559"/>
              <a:ext cx="591331" cy="253916"/>
            </a:xfrm>
            <a:prstGeom prst="rect">
              <a:avLst/>
            </a:prstGeom>
            <a:noFill/>
          </p:spPr>
          <p:txBody>
            <a:bodyPr wrap="square" rtlCol="0">
              <a:spAutoFit/>
            </a:bodyPr>
            <a:lstStyle>
              <a:defPPr>
                <a:defRPr lang="en-NG"/>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a:r>
                <a:rPr lang="en-GB" sz="1050">
                  <a:solidFill>
                    <a:srgbClr val="FF0000"/>
                  </a:solidFill>
                </a:rPr>
                <a:t>*100</a:t>
              </a:r>
              <a:r>
                <a:rPr lang="en-NG" sz="1050">
                  <a:solidFill>
                    <a:srgbClr val="FF0000"/>
                  </a:solidFill>
                </a:rPr>
                <a:t>%</a:t>
              </a:r>
            </a:p>
          </p:txBody>
        </p:sp>
      </p:grpSp>
      <p:cxnSp>
        <p:nvCxnSpPr>
          <p:cNvPr id="42" name="Straight Connector 41">
            <a:extLst>
              <a:ext uri="{FF2B5EF4-FFF2-40B4-BE49-F238E27FC236}">
                <a16:creationId xmlns:a16="http://schemas.microsoft.com/office/drawing/2014/main" id="{37FF382D-E1A6-3734-963B-EACB33BD6802}"/>
              </a:ext>
            </a:extLst>
          </p:cNvPr>
          <p:cNvCxnSpPr/>
          <p:nvPr/>
        </p:nvCxnSpPr>
        <p:spPr>
          <a:xfrm>
            <a:off x="619432" y="4003593"/>
            <a:ext cx="11356258" cy="121693"/>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B0472A3-6EAD-B452-B73B-E56DC1C76E88}"/>
              </a:ext>
            </a:extLst>
          </p:cNvPr>
          <p:cNvSpPr/>
          <p:nvPr/>
        </p:nvSpPr>
        <p:spPr>
          <a:xfrm>
            <a:off x="893444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13" name="Rectangle 12">
            <a:extLst>
              <a:ext uri="{FF2B5EF4-FFF2-40B4-BE49-F238E27FC236}">
                <a16:creationId xmlns:a16="http://schemas.microsoft.com/office/drawing/2014/main" id="{6CF3E374-F320-FC96-FB20-9CE45C95FB5A}"/>
              </a:ext>
            </a:extLst>
          </p:cNvPr>
          <p:cNvSpPr/>
          <p:nvPr/>
        </p:nvSpPr>
        <p:spPr>
          <a:xfrm>
            <a:off x="972502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4" name="Rectangle 13">
            <a:extLst>
              <a:ext uri="{FF2B5EF4-FFF2-40B4-BE49-F238E27FC236}">
                <a16:creationId xmlns:a16="http://schemas.microsoft.com/office/drawing/2014/main" id="{A6D89912-8926-3106-D26B-DFB467083483}"/>
              </a:ext>
            </a:extLst>
          </p:cNvPr>
          <p:cNvSpPr/>
          <p:nvPr/>
        </p:nvSpPr>
        <p:spPr>
          <a:xfrm>
            <a:off x="1051560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sp>
        <p:nvSpPr>
          <p:cNvPr id="29" name="TextBox 28">
            <a:extLst>
              <a:ext uri="{FF2B5EF4-FFF2-40B4-BE49-F238E27FC236}">
                <a16:creationId xmlns:a16="http://schemas.microsoft.com/office/drawing/2014/main" id="{1873D08C-465E-E127-AE7F-B46E093D358D}"/>
              </a:ext>
            </a:extLst>
          </p:cNvPr>
          <p:cNvSpPr txBox="1"/>
          <p:nvPr/>
        </p:nvSpPr>
        <p:spPr>
          <a:xfrm>
            <a:off x="7174986" y="1054233"/>
            <a:ext cx="4794781" cy="2375297"/>
          </a:xfrm>
          <a:prstGeom prst="roundRect">
            <a:avLst>
              <a:gd name="adj" fmla="val 6282"/>
            </a:avLst>
          </a:prstGeom>
          <a:solidFill>
            <a:schemeClr val="accent6">
              <a:lumMod val="20000"/>
              <a:lumOff val="80000"/>
            </a:schemeClr>
          </a:solidFill>
          <a:ln>
            <a:noFill/>
          </a:ln>
        </p:spPr>
        <p:txBody>
          <a:bodyPr wrap="square" rtlCol="0">
            <a:spAutoFit/>
          </a:bodyPr>
          <a:lstStyle/>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endParaRPr lang="en-US" sz="1200" b="1" dirty="0">
              <a:latin typeface="Tw Cen MT" panose="020B0602020104020603" pitchFamily="34" charset="0"/>
            </a:endParaRPr>
          </a:p>
          <a:p>
            <a:pPr algn="just"/>
            <a:r>
              <a:rPr lang="en-US" sz="1200" b="1" dirty="0">
                <a:latin typeface="Tw Cen MT" panose="020B0602020104020603" pitchFamily="34" charset="0"/>
              </a:rPr>
              <a:t>Insights</a:t>
            </a:r>
          </a:p>
          <a:p>
            <a:pPr marL="285750" indent="-285750" algn="just">
              <a:buFont typeface="Arial" panose="020B0604020202020204" pitchFamily="34" charset="0"/>
              <a:buChar char="•"/>
            </a:pPr>
            <a:r>
              <a:rPr lang="en-US" sz="1200" dirty="0">
                <a:latin typeface="Tw Cen MT" panose="020B0602020104020603" pitchFamily="34" charset="0"/>
              </a:rPr>
              <a:t>There is a chronic under-release of overhead funding.</a:t>
            </a:r>
          </a:p>
          <a:p>
            <a:pPr marL="285750" indent="-285750" algn="just">
              <a:buFont typeface="Arial" panose="020B0604020202020204" pitchFamily="34" charset="0"/>
              <a:buChar char="•"/>
            </a:pPr>
            <a:endParaRPr lang="en-US" sz="1200" dirty="0">
              <a:latin typeface="Tw Cen MT" panose="020B0602020104020603" pitchFamily="34" charset="0"/>
            </a:endParaRPr>
          </a:p>
          <a:p>
            <a:r>
              <a:rPr lang="en-US" sz="1200" b="1" dirty="0">
                <a:latin typeface="Tw Cen MT" panose="020B0602020104020603" pitchFamily="34" charset="0"/>
              </a:rPr>
              <a:t>Implications for PHC </a:t>
            </a:r>
          </a:p>
          <a:p>
            <a:pPr marL="171450" indent="-171450">
              <a:buFont typeface="Arial" panose="020B0604020202020204" pitchFamily="34" charset="0"/>
              <a:buChar char="•"/>
            </a:pPr>
            <a:r>
              <a:rPr lang="en-US" sz="1200" dirty="0">
                <a:latin typeface="Tw Cen MT" panose="020B0602020104020603" pitchFamily="34" charset="0"/>
              </a:rPr>
              <a:t>PHCs struggle to cover utilities, fuel, and supplies, directly affecting service delivery.</a:t>
            </a:r>
          </a:p>
          <a:p>
            <a:pPr marL="171450" indent="-171450">
              <a:buFont typeface="Arial" panose="020B0604020202020204" pitchFamily="34" charset="0"/>
              <a:buChar char="•"/>
            </a:pPr>
            <a:r>
              <a:rPr lang="en-US" sz="1200" dirty="0">
                <a:latin typeface="Tw Cen MT" panose="020B0602020104020603" pitchFamily="34" charset="0"/>
              </a:rPr>
              <a:t>Staff present cannot function effectively without running costs.</a:t>
            </a:r>
          </a:p>
          <a:p>
            <a:pPr marL="171450" indent="-171450">
              <a:buFont typeface="Arial" panose="020B0604020202020204" pitchFamily="34" charset="0"/>
              <a:buChar char="•"/>
            </a:pPr>
            <a:r>
              <a:rPr lang="en-US" sz="1200" dirty="0">
                <a:latin typeface="Tw Cen MT" panose="020B0602020104020603" pitchFamily="34" charset="0"/>
              </a:rPr>
              <a:t>Limited funds for operational decisions means dependence on higher levels for small needs.</a:t>
            </a:r>
          </a:p>
        </p:txBody>
      </p:sp>
      <p:pic>
        <p:nvPicPr>
          <p:cNvPr id="41" name="Graphic 40" descr="Postit Notes outline">
            <a:extLst>
              <a:ext uri="{FF2B5EF4-FFF2-40B4-BE49-F238E27FC236}">
                <a16:creationId xmlns:a16="http://schemas.microsoft.com/office/drawing/2014/main" id="{4B478F02-DC28-3CC2-307D-5BD3590FA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645" y="1061421"/>
            <a:ext cx="755703" cy="755703"/>
          </a:xfrm>
          <a:prstGeom prst="rect">
            <a:avLst/>
          </a:prstGeom>
        </p:spPr>
      </p:pic>
      <p:sp>
        <p:nvSpPr>
          <p:cNvPr id="51" name="Title 13">
            <a:extLst>
              <a:ext uri="{FF2B5EF4-FFF2-40B4-BE49-F238E27FC236}">
                <a16:creationId xmlns:a16="http://schemas.microsoft.com/office/drawing/2014/main" id="{B94BBF7E-03EB-12E9-204F-6F208FB8808E}"/>
              </a:ext>
            </a:extLst>
          </p:cNvPr>
          <p:cNvSpPr>
            <a:spLocks noGrp="1"/>
          </p:cNvSpPr>
          <p:nvPr>
            <p:ph type="title"/>
          </p:nvPr>
        </p:nvSpPr>
        <p:spPr>
          <a:xfrm>
            <a:off x="529938" y="193542"/>
            <a:ext cx="8271164" cy="523218"/>
          </a:xfrm>
        </p:spPr>
        <p:txBody>
          <a:bodyPr>
            <a:noAutofit/>
          </a:bodyPr>
          <a:lstStyle/>
          <a:p>
            <a:r>
              <a:rPr lang="en-US" dirty="0">
                <a:latin typeface="Tw Cen MT"/>
              </a:rPr>
              <a:t>LSPHCB Budget Performance</a:t>
            </a:r>
            <a:endParaRPr lang="en-US" sz="800" dirty="0">
              <a:latin typeface="Tw Cen MT"/>
            </a:endParaRPr>
          </a:p>
        </p:txBody>
      </p:sp>
    </p:spTree>
    <p:extLst>
      <p:ext uri="{BB962C8B-B14F-4D97-AF65-F5344CB8AC3E}">
        <p14:creationId xmlns:p14="http://schemas.microsoft.com/office/powerpoint/2010/main" val="408977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9F0D925-1F10-ABC6-6667-5481E0C265CC}"/>
              </a:ext>
            </a:extLst>
          </p:cNvPr>
          <p:cNvSpPr/>
          <p:nvPr/>
        </p:nvSpPr>
        <p:spPr>
          <a:xfrm>
            <a:off x="670012" y="4627189"/>
            <a:ext cx="5379687"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4" name="Slide Number Placeholder 3">
            <a:extLst>
              <a:ext uri="{FF2B5EF4-FFF2-40B4-BE49-F238E27FC236}">
                <a16:creationId xmlns:a16="http://schemas.microsoft.com/office/drawing/2014/main" id="{C499CA0A-4994-9925-A695-B24EA9849892}"/>
              </a:ext>
            </a:extLst>
          </p:cNvPr>
          <p:cNvSpPr>
            <a:spLocks noGrp="1"/>
          </p:cNvSpPr>
          <p:nvPr>
            <p:ph type="sldNum" sz="quarter" idx="12"/>
          </p:nvPr>
        </p:nvSpPr>
        <p:spPr>
          <a:ln>
            <a:noFill/>
          </a:ln>
        </p:spPr>
        <p:txBody>
          <a:bodyPr/>
          <a:lstStyle/>
          <a:p>
            <a:fld id="{CCE62696-93B5-409F-9ECD-C6D4BBB67C04}" type="slidenum">
              <a:rPr lang="en-NG" smtClean="0"/>
              <a:t>8</a:t>
            </a:fld>
            <a:endParaRPr lang="en-NG"/>
          </a:p>
        </p:txBody>
      </p:sp>
      <p:graphicFrame>
        <p:nvGraphicFramePr>
          <p:cNvPr id="18" name="Chart 17">
            <a:extLst>
              <a:ext uri="{FF2B5EF4-FFF2-40B4-BE49-F238E27FC236}">
                <a16:creationId xmlns:a16="http://schemas.microsoft.com/office/drawing/2014/main" id="{2932556E-93AF-CBF1-598D-C894049B06BB}"/>
              </a:ext>
            </a:extLst>
          </p:cNvPr>
          <p:cNvGraphicFramePr>
            <a:graphicFrameLocks/>
          </p:cNvGraphicFramePr>
          <p:nvPr>
            <p:extLst>
              <p:ext uri="{D42A27DB-BD31-4B8C-83A1-F6EECF244321}">
                <p14:modId xmlns:p14="http://schemas.microsoft.com/office/powerpoint/2010/main" val="2202254301"/>
              </p:ext>
            </p:extLst>
          </p:nvPr>
        </p:nvGraphicFramePr>
        <p:xfrm>
          <a:off x="567267" y="1371600"/>
          <a:ext cx="5233032" cy="30404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CAF5CAA-CFD7-1F6E-F2C3-9B342EBB9ADC}"/>
              </a:ext>
            </a:extLst>
          </p:cNvPr>
          <p:cNvGraphicFramePr>
            <a:graphicFrameLocks/>
          </p:cNvGraphicFramePr>
          <p:nvPr>
            <p:extLst>
              <p:ext uri="{D42A27DB-BD31-4B8C-83A1-F6EECF244321}">
                <p14:modId xmlns:p14="http://schemas.microsoft.com/office/powerpoint/2010/main" val="31235757"/>
              </p:ext>
            </p:extLst>
          </p:nvPr>
        </p:nvGraphicFramePr>
        <p:xfrm>
          <a:off x="6096000" y="1371599"/>
          <a:ext cx="4567434" cy="313071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descr="Postit Notes outline">
            <a:extLst>
              <a:ext uri="{FF2B5EF4-FFF2-40B4-BE49-F238E27FC236}">
                <a16:creationId xmlns:a16="http://schemas.microsoft.com/office/drawing/2014/main" id="{A238F793-C45B-B17A-570F-BAF855C08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70064"/>
            <a:ext cx="755703" cy="755703"/>
          </a:xfrm>
          <a:prstGeom prst="rect">
            <a:avLst/>
          </a:prstGeom>
        </p:spPr>
      </p:pic>
      <p:sp>
        <p:nvSpPr>
          <p:cNvPr id="9" name="Rectangle: Rounded Corners 8">
            <a:extLst>
              <a:ext uri="{FF2B5EF4-FFF2-40B4-BE49-F238E27FC236}">
                <a16:creationId xmlns:a16="http://schemas.microsoft.com/office/drawing/2014/main" id="{171EE870-593B-545C-9502-2F8E7348B09F}"/>
              </a:ext>
            </a:extLst>
          </p:cNvPr>
          <p:cNvSpPr/>
          <p:nvPr/>
        </p:nvSpPr>
        <p:spPr>
          <a:xfrm>
            <a:off x="6211753" y="4627189"/>
            <a:ext cx="5379687" cy="1841455"/>
          </a:xfrm>
          <a:prstGeom prst="roundRect">
            <a:avLst>
              <a:gd name="adj" fmla="val 9124"/>
            </a:avLst>
          </a:prstGeom>
          <a:solidFill>
            <a:srgbClr val="D1E7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pic>
        <p:nvPicPr>
          <p:cNvPr id="11" name="Graphic 10" descr="Postit Notes outline">
            <a:extLst>
              <a:ext uri="{FF2B5EF4-FFF2-40B4-BE49-F238E27FC236}">
                <a16:creationId xmlns:a16="http://schemas.microsoft.com/office/drawing/2014/main" id="{7408DA2C-8296-CC11-DB24-E5FD07AD2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9941" y="5170064"/>
            <a:ext cx="755703" cy="755703"/>
          </a:xfrm>
          <a:prstGeom prst="rect">
            <a:avLst/>
          </a:prstGeom>
        </p:spPr>
      </p:pic>
      <p:sp>
        <p:nvSpPr>
          <p:cNvPr id="13" name="TextBox 12">
            <a:extLst>
              <a:ext uri="{FF2B5EF4-FFF2-40B4-BE49-F238E27FC236}">
                <a16:creationId xmlns:a16="http://schemas.microsoft.com/office/drawing/2014/main" id="{485603AC-4605-BEA9-2ADE-CAB41F9D5AA0}"/>
              </a:ext>
            </a:extLst>
          </p:cNvPr>
          <p:cNvSpPr txBox="1"/>
          <p:nvPr/>
        </p:nvSpPr>
        <p:spPr>
          <a:xfrm>
            <a:off x="7135644" y="4688162"/>
            <a:ext cx="4386344" cy="1754326"/>
          </a:xfrm>
          <a:prstGeom prst="rect">
            <a:avLst/>
          </a:prstGeom>
          <a:noFill/>
        </p:spPr>
        <p:txBody>
          <a:bodyPr wrap="square">
            <a:spAutoFit/>
          </a:bodyPr>
          <a:lstStyle/>
          <a:p>
            <a:pPr marL="171450" indent="-171450">
              <a:buFont typeface="Arial" panose="020B0604020202020204" pitchFamily="34" charset="0"/>
              <a:buChar char="•"/>
            </a:pPr>
            <a:r>
              <a:rPr lang="en-US" sz="1200" dirty="0"/>
              <a:t>The majority of 2024 expenditure went to personnel, crowding out other critical needs.</a:t>
            </a:r>
          </a:p>
          <a:p>
            <a:pPr marL="171450" indent="-171450">
              <a:buFont typeface="Arial" panose="020B0604020202020204" pitchFamily="34" charset="0"/>
              <a:buChar char="•"/>
            </a:pPr>
            <a:r>
              <a:rPr lang="en-US" sz="1200" dirty="0"/>
              <a:t>Overheads &amp; utilities underfunded</a:t>
            </a:r>
          </a:p>
          <a:p>
            <a:pPr marL="171450" indent="-171450">
              <a:buFont typeface="Arial" panose="020B0604020202020204" pitchFamily="34" charset="0"/>
              <a:buChar char="•"/>
            </a:pPr>
            <a:r>
              <a:rPr lang="en-US" sz="1200" dirty="0"/>
              <a:t>Drugs &amp; supplies marginal: Very little allocation went into medicines and program activity costs, limiting service readiness.</a:t>
            </a:r>
          </a:p>
          <a:p>
            <a:endParaRPr lang="en-US" sz="1200" dirty="0"/>
          </a:p>
          <a:p>
            <a:r>
              <a:rPr lang="en-US" sz="1200" b="1" dirty="0"/>
              <a:t>Current expenditure structure sustains staff but underfunds operations and investments — PHCs risk becoming “staffed but under-equipped.”</a:t>
            </a:r>
          </a:p>
        </p:txBody>
      </p:sp>
      <p:sp>
        <p:nvSpPr>
          <p:cNvPr id="15" name="TextBox 14">
            <a:extLst>
              <a:ext uri="{FF2B5EF4-FFF2-40B4-BE49-F238E27FC236}">
                <a16:creationId xmlns:a16="http://schemas.microsoft.com/office/drawing/2014/main" id="{C1BC938E-964A-9DB2-9D0E-C8D74DE9C569}"/>
              </a:ext>
            </a:extLst>
          </p:cNvPr>
          <p:cNvSpPr txBox="1"/>
          <p:nvPr/>
        </p:nvSpPr>
        <p:spPr>
          <a:xfrm>
            <a:off x="1606243" y="4786690"/>
            <a:ext cx="4194056" cy="1569660"/>
          </a:xfrm>
          <a:prstGeom prst="rect">
            <a:avLst/>
          </a:prstGeom>
          <a:noFill/>
        </p:spPr>
        <p:txBody>
          <a:bodyPr wrap="square">
            <a:spAutoFit/>
          </a:bodyPr>
          <a:lstStyle/>
          <a:p>
            <a:pPr marL="285750" indent="-285750">
              <a:buFont typeface="Arial" panose="020B0604020202020204" pitchFamily="34" charset="0"/>
              <a:buChar char="•"/>
            </a:pPr>
            <a:r>
              <a:rPr lang="en-US" sz="1200" dirty="0"/>
              <a:t>Expenditure rose steadily from ₦1.03B in 2021 to ₦7.92B in 2024.</a:t>
            </a:r>
          </a:p>
          <a:p>
            <a:pPr marL="285750" indent="-285750">
              <a:buFont typeface="Arial" panose="020B0604020202020204" pitchFamily="34" charset="0"/>
              <a:buChar char="•"/>
            </a:pPr>
            <a:r>
              <a:rPr lang="en-US" sz="1200" dirty="0"/>
              <a:t>Fourfold increase by 2024, driven largely by salary obligations and new program commitments.</a:t>
            </a:r>
          </a:p>
          <a:p>
            <a:endParaRPr lang="en-US" sz="1200" dirty="0"/>
          </a:p>
          <a:p>
            <a:r>
              <a:rPr lang="en-US" sz="1200" b="1" dirty="0"/>
              <a:t>Spending growth is not necessarily efficiency — without capital/overhead growth, the increase reflects heavier wage bills, not stronger PHC capacity.</a:t>
            </a:r>
          </a:p>
        </p:txBody>
      </p:sp>
      <p:sp>
        <p:nvSpPr>
          <p:cNvPr id="16" name="Title 13">
            <a:extLst>
              <a:ext uri="{FF2B5EF4-FFF2-40B4-BE49-F238E27FC236}">
                <a16:creationId xmlns:a16="http://schemas.microsoft.com/office/drawing/2014/main" id="{74C208C8-8FAD-29FC-401D-DBBBA42AD5C1}"/>
              </a:ext>
            </a:extLst>
          </p:cNvPr>
          <p:cNvSpPr>
            <a:spLocks noGrp="1"/>
          </p:cNvSpPr>
          <p:nvPr>
            <p:ph type="title"/>
          </p:nvPr>
        </p:nvSpPr>
        <p:spPr>
          <a:xfrm>
            <a:off x="567267" y="479182"/>
            <a:ext cx="8271164" cy="523218"/>
          </a:xfrm>
        </p:spPr>
        <p:txBody>
          <a:bodyPr>
            <a:noAutofit/>
          </a:bodyPr>
          <a:lstStyle/>
          <a:p>
            <a:r>
              <a:rPr lang="en-US" dirty="0">
                <a:latin typeface="Tw Cen MT"/>
              </a:rPr>
              <a:t>LSPHCB Budget Performance</a:t>
            </a:r>
            <a:endParaRPr lang="en-US" sz="800" dirty="0">
              <a:latin typeface="Tw Cen MT"/>
            </a:endParaRPr>
          </a:p>
        </p:txBody>
      </p:sp>
      <p:sp>
        <p:nvSpPr>
          <p:cNvPr id="17" name="TextBox 16">
            <a:extLst>
              <a:ext uri="{FF2B5EF4-FFF2-40B4-BE49-F238E27FC236}">
                <a16:creationId xmlns:a16="http://schemas.microsoft.com/office/drawing/2014/main" id="{6FAB1A73-3732-670E-45AC-D26558C72615}"/>
              </a:ext>
            </a:extLst>
          </p:cNvPr>
          <p:cNvSpPr txBox="1"/>
          <p:nvPr/>
        </p:nvSpPr>
        <p:spPr>
          <a:xfrm>
            <a:off x="567267" y="937710"/>
            <a:ext cx="4208504" cy="307777"/>
          </a:xfrm>
          <a:prstGeom prst="rect">
            <a:avLst/>
          </a:prstGeom>
          <a:noFill/>
        </p:spPr>
        <p:txBody>
          <a:bodyPr wrap="square" rtlCol="0">
            <a:spAutoFit/>
          </a:bodyPr>
          <a:lstStyle/>
          <a:p>
            <a:r>
              <a:rPr lang="en-US" sz="1400" b="1" dirty="0">
                <a:solidFill>
                  <a:schemeClr val="accent6"/>
                </a:solidFill>
                <a:latin typeface="Tw Cen MT" panose="020B0602020104020603" pitchFamily="34" charset="0"/>
              </a:rPr>
              <a:t>Expenditure Trend (2021 - 2025)</a:t>
            </a:r>
          </a:p>
        </p:txBody>
      </p:sp>
    </p:spTree>
    <p:extLst>
      <p:ext uri="{BB962C8B-B14F-4D97-AF65-F5344CB8AC3E}">
        <p14:creationId xmlns:p14="http://schemas.microsoft.com/office/powerpoint/2010/main" val="188117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4AA04F-D55C-934B-26C1-75D71379A133}"/>
              </a:ext>
            </a:extLst>
          </p:cNvPr>
          <p:cNvSpPr>
            <a:spLocks noGrp="1"/>
          </p:cNvSpPr>
          <p:nvPr>
            <p:ph type="sldNum" sz="quarter" idx="12"/>
          </p:nvPr>
        </p:nvSpPr>
        <p:spPr/>
        <p:txBody>
          <a:bodyPr/>
          <a:lstStyle/>
          <a:p>
            <a:fld id="{CCE62696-93B5-409F-9ECD-C6D4BBB67C04}" type="slidenum">
              <a:rPr lang="en-NG" smtClean="0"/>
              <a:t>9</a:t>
            </a:fld>
            <a:endParaRPr lang="en-NG"/>
          </a:p>
        </p:txBody>
      </p:sp>
      <p:sp>
        <p:nvSpPr>
          <p:cNvPr id="9" name="Title 13">
            <a:extLst>
              <a:ext uri="{FF2B5EF4-FFF2-40B4-BE49-F238E27FC236}">
                <a16:creationId xmlns:a16="http://schemas.microsoft.com/office/drawing/2014/main" id="{4818AC55-71BB-7EBE-6FF5-9BA6EF48537A}"/>
              </a:ext>
            </a:extLst>
          </p:cNvPr>
          <p:cNvSpPr>
            <a:spLocks noGrp="1"/>
          </p:cNvSpPr>
          <p:nvPr>
            <p:ph type="title"/>
          </p:nvPr>
        </p:nvSpPr>
        <p:spPr>
          <a:xfrm>
            <a:off x="529938" y="215576"/>
            <a:ext cx="8271164" cy="523218"/>
          </a:xfrm>
        </p:spPr>
        <p:txBody>
          <a:bodyPr>
            <a:noAutofit/>
          </a:bodyPr>
          <a:lstStyle/>
          <a:p>
            <a:r>
              <a:rPr lang="en-US" dirty="0">
                <a:latin typeface="Tw Cen MT"/>
              </a:rPr>
              <a:t>LSPHCB Budget Performance</a:t>
            </a:r>
            <a:endParaRPr lang="en-US" sz="800" dirty="0">
              <a:latin typeface="Tw Cen MT"/>
            </a:endParaRPr>
          </a:p>
        </p:txBody>
      </p:sp>
      <p:sp>
        <p:nvSpPr>
          <p:cNvPr id="10" name="TextBox 9">
            <a:extLst>
              <a:ext uri="{FF2B5EF4-FFF2-40B4-BE49-F238E27FC236}">
                <a16:creationId xmlns:a16="http://schemas.microsoft.com/office/drawing/2014/main" id="{2705CA33-E9BF-7AFB-5A52-9DDC97A77850}"/>
              </a:ext>
            </a:extLst>
          </p:cNvPr>
          <p:cNvSpPr txBox="1"/>
          <p:nvPr/>
        </p:nvSpPr>
        <p:spPr>
          <a:xfrm>
            <a:off x="457016" y="704864"/>
            <a:ext cx="4208504" cy="307777"/>
          </a:xfrm>
          <a:prstGeom prst="rect">
            <a:avLst/>
          </a:prstGeom>
          <a:noFill/>
        </p:spPr>
        <p:txBody>
          <a:bodyPr wrap="square" rtlCol="0">
            <a:spAutoFit/>
          </a:bodyPr>
          <a:lstStyle/>
          <a:p>
            <a:r>
              <a:rPr lang="en-US" sz="1400" b="1" dirty="0">
                <a:solidFill>
                  <a:schemeClr val="accent6"/>
                </a:solidFill>
                <a:latin typeface="Tw Cen MT" panose="020B0602020104020603" pitchFamily="34" charset="0"/>
              </a:rPr>
              <a:t>Expenditure Trend (2021 - 2025)</a:t>
            </a:r>
          </a:p>
        </p:txBody>
      </p:sp>
      <p:sp>
        <p:nvSpPr>
          <p:cNvPr id="2" name="Rectangle 1">
            <a:extLst>
              <a:ext uri="{FF2B5EF4-FFF2-40B4-BE49-F238E27FC236}">
                <a16:creationId xmlns:a16="http://schemas.microsoft.com/office/drawing/2014/main" id="{4E96FEE0-9313-42A1-8D6E-5036D1EFC158}"/>
              </a:ext>
            </a:extLst>
          </p:cNvPr>
          <p:cNvSpPr/>
          <p:nvPr/>
        </p:nvSpPr>
        <p:spPr>
          <a:xfrm>
            <a:off x="8914567" y="50479"/>
            <a:ext cx="752476" cy="2605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Background</a:t>
            </a:r>
            <a:endParaRPr lang="en-NG" sz="1100" i="1">
              <a:latin typeface="Tw Cen MT" panose="020B0602020104020603" pitchFamily="34" charset="0"/>
            </a:endParaRPr>
          </a:p>
        </p:txBody>
      </p:sp>
      <p:sp>
        <p:nvSpPr>
          <p:cNvPr id="3" name="Rectangle 2">
            <a:extLst>
              <a:ext uri="{FF2B5EF4-FFF2-40B4-BE49-F238E27FC236}">
                <a16:creationId xmlns:a16="http://schemas.microsoft.com/office/drawing/2014/main" id="{9177BE32-F8F4-08E9-0B56-D6B863AE2B04}"/>
              </a:ext>
            </a:extLst>
          </p:cNvPr>
          <p:cNvSpPr/>
          <p:nvPr/>
        </p:nvSpPr>
        <p:spPr>
          <a:xfrm>
            <a:off x="9705144" y="50479"/>
            <a:ext cx="752476" cy="26058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a:latin typeface="Tw Cen MT" panose="020B0602020104020603" pitchFamily="34" charset="0"/>
              </a:rPr>
              <a:t>Approach</a:t>
            </a:r>
            <a:endParaRPr lang="en-NG" sz="1100" i="1">
              <a:latin typeface="Tw Cen MT" panose="020B0602020104020603" pitchFamily="34" charset="0"/>
            </a:endParaRPr>
          </a:p>
        </p:txBody>
      </p:sp>
      <p:sp>
        <p:nvSpPr>
          <p:cNvPr id="11" name="Rectangle 10">
            <a:extLst>
              <a:ext uri="{FF2B5EF4-FFF2-40B4-BE49-F238E27FC236}">
                <a16:creationId xmlns:a16="http://schemas.microsoft.com/office/drawing/2014/main" id="{0C563BDF-E88C-4F6E-DC19-018591EECB60}"/>
              </a:ext>
            </a:extLst>
          </p:cNvPr>
          <p:cNvSpPr/>
          <p:nvPr/>
        </p:nvSpPr>
        <p:spPr>
          <a:xfrm>
            <a:off x="10495720" y="50479"/>
            <a:ext cx="752476" cy="260588"/>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latin typeface="Tw Cen MT" panose="020B0602020104020603" pitchFamily="34" charset="0"/>
              </a:rPr>
              <a:t>Findings</a:t>
            </a:r>
            <a:endParaRPr lang="en-NG" sz="1100" i="1" dirty="0">
              <a:latin typeface="Tw Cen MT" panose="020B0602020104020603" pitchFamily="34" charset="0"/>
            </a:endParaRPr>
          </a:p>
        </p:txBody>
      </p:sp>
      <p:graphicFrame>
        <p:nvGraphicFramePr>
          <p:cNvPr id="12" name="Chart 11">
            <a:extLst>
              <a:ext uri="{FF2B5EF4-FFF2-40B4-BE49-F238E27FC236}">
                <a16:creationId xmlns:a16="http://schemas.microsoft.com/office/drawing/2014/main" id="{F8450786-87EC-BC82-36DD-0520D2F04A6D}"/>
              </a:ext>
            </a:extLst>
          </p:cNvPr>
          <p:cNvGraphicFramePr>
            <a:graphicFrameLocks/>
          </p:cNvGraphicFramePr>
          <p:nvPr>
            <p:extLst>
              <p:ext uri="{D42A27DB-BD31-4B8C-83A1-F6EECF244321}">
                <p14:modId xmlns:p14="http://schemas.microsoft.com/office/powerpoint/2010/main" val="4096535152"/>
              </p:ext>
            </p:extLst>
          </p:nvPr>
        </p:nvGraphicFramePr>
        <p:xfrm>
          <a:off x="93520" y="1143966"/>
          <a:ext cx="4572000" cy="25450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D2EF1DC3-8FFD-B9D4-5FC6-391B3180D5F3}"/>
              </a:ext>
            </a:extLst>
          </p:cNvPr>
          <p:cNvGraphicFramePr>
            <a:graphicFrameLocks/>
          </p:cNvGraphicFramePr>
          <p:nvPr>
            <p:extLst>
              <p:ext uri="{D42A27DB-BD31-4B8C-83A1-F6EECF244321}">
                <p14:modId xmlns:p14="http://schemas.microsoft.com/office/powerpoint/2010/main" val="3736772143"/>
              </p:ext>
            </p:extLst>
          </p:nvPr>
        </p:nvGraphicFramePr>
        <p:xfrm>
          <a:off x="93520" y="3993832"/>
          <a:ext cx="4572000" cy="2545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F9EF1415-126B-14DF-E541-5097F6C84941}"/>
              </a:ext>
            </a:extLst>
          </p:cNvPr>
          <p:cNvGraphicFramePr>
            <a:graphicFrameLocks/>
          </p:cNvGraphicFramePr>
          <p:nvPr>
            <p:extLst>
              <p:ext uri="{D42A27DB-BD31-4B8C-83A1-F6EECF244321}">
                <p14:modId xmlns:p14="http://schemas.microsoft.com/office/powerpoint/2010/main" val="976978035"/>
              </p:ext>
            </p:extLst>
          </p:nvPr>
        </p:nvGraphicFramePr>
        <p:xfrm>
          <a:off x="5410200" y="1120144"/>
          <a:ext cx="4572000" cy="25641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C7BD9F2-BCFE-3860-32C4-9D43BB2E7016}"/>
              </a:ext>
            </a:extLst>
          </p:cNvPr>
          <p:cNvGraphicFramePr>
            <a:graphicFrameLocks/>
          </p:cNvGraphicFramePr>
          <p:nvPr>
            <p:extLst>
              <p:ext uri="{D42A27DB-BD31-4B8C-83A1-F6EECF244321}">
                <p14:modId xmlns:p14="http://schemas.microsoft.com/office/powerpoint/2010/main" val="1078947757"/>
              </p:ext>
            </p:extLst>
          </p:nvPr>
        </p:nvGraphicFramePr>
        <p:xfrm>
          <a:off x="5410200" y="3974782"/>
          <a:ext cx="4572000" cy="2564130"/>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17397F6A-6C93-1379-9C56-A51A7C9A4EB3}"/>
              </a:ext>
            </a:extLst>
          </p:cNvPr>
          <p:cNvSpPr txBox="1"/>
          <p:nvPr/>
        </p:nvSpPr>
        <p:spPr>
          <a:xfrm>
            <a:off x="10250939" y="2206447"/>
            <a:ext cx="1732752" cy="2800767"/>
          </a:xfrm>
          <a:prstGeom prst="rect">
            <a:avLst/>
          </a:prstGeom>
          <a:noFill/>
          <a:ln>
            <a:solidFill>
              <a:schemeClr val="accent1"/>
            </a:solidFill>
          </a:ln>
        </p:spPr>
        <p:txBody>
          <a:bodyPr wrap="square" rtlCol="0">
            <a:spAutoFit/>
          </a:bodyPr>
          <a:lstStyle/>
          <a:p>
            <a:pPr algn="just"/>
            <a:r>
              <a:rPr lang="en-GB" sz="1600" dirty="0">
                <a:latin typeface="Tw Cen MT" panose="020B0602020104020603" pitchFamily="34" charset="0"/>
              </a:rPr>
              <a:t>Staff salaries rose sharply in 2024, while spending on drugs, activities, and maintenance declined. Overall, the budget trend shows a shift in priorities toward personnel over operational costs.</a:t>
            </a:r>
            <a:endParaRPr lang="en-NG" sz="1600" dirty="0">
              <a:latin typeface="Tw Cen MT" panose="020B0602020104020603" pitchFamily="34" charset="0"/>
            </a:endParaRPr>
          </a:p>
        </p:txBody>
      </p:sp>
    </p:spTree>
    <p:extLst>
      <p:ext uri="{BB962C8B-B14F-4D97-AF65-F5344CB8AC3E}">
        <p14:creationId xmlns:p14="http://schemas.microsoft.com/office/powerpoint/2010/main" val="4288757405"/>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32164C66E11A46B9AECF32B2F5F7E6" ma:contentTypeVersion="18" ma:contentTypeDescription="Create a new document." ma:contentTypeScope="" ma:versionID="3a153fdb5eab427d3ffade7df8dc6b98">
  <xsd:schema xmlns:xsd="http://www.w3.org/2001/XMLSchema" xmlns:xs="http://www.w3.org/2001/XMLSchema" xmlns:p="http://schemas.microsoft.com/office/2006/metadata/properties" xmlns:ns2="fa9421a3-73a3-4858-9a19-2ba148770d35" xmlns:ns3="23e52c4e-90a6-44f9-b872-d3531c81a2f3" targetNamespace="http://schemas.microsoft.com/office/2006/metadata/properties" ma:root="true" ma:fieldsID="6cfb7559d02c5e7072f0956b0a8b21ae" ns2:_="" ns3:_="">
    <xsd:import namespace="fa9421a3-73a3-4858-9a19-2ba148770d35"/>
    <xsd:import namespace="23e52c4e-90a6-44f9-b872-d3531c81a2f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9421a3-73a3-4858-9a19-2ba148770d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51fbd50-ecf1-4326-9e4d-26bc097f6977"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e52c4e-90a6-44f9-b872-d3531c81a2f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20220f60-2be9-4828-a43c-61a55facc84e}" ma:internalName="TaxCatchAll" ma:showField="CatchAllData" ma:web="23e52c4e-90a6-44f9-b872-d3531c81a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a9421a3-73a3-4858-9a19-2ba148770d35">
      <Terms xmlns="http://schemas.microsoft.com/office/infopath/2007/PartnerControls"/>
    </lcf76f155ced4ddcb4097134ff3c332f>
    <TaxCatchAll xmlns="23e52c4e-90a6-44f9-b872-d3531c81a2f3" xsi:nil="true"/>
    <SharedWithUsers xmlns="23e52c4e-90a6-44f9-b872-d3531c81a2f3">
      <UserInfo>
        <DisplayName>Victor Ibiam</DisplayName>
        <AccountId>101</AccountId>
        <AccountType/>
      </UserInfo>
      <UserInfo>
        <DisplayName>Oluwatosin  Kolade</DisplayName>
        <AccountId>23</AccountId>
        <AccountType/>
      </UserInfo>
      <UserInfo>
        <DisplayName>Tolulope Oyekanmi</DisplayName>
        <AccountId>24</AccountId>
        <AccountType/>
      </UserInfo>
      <UserInfo>
        <DisplayName>Adesina Akanbi</DisplayName>
        <AccountId>14</AccountId>
        <AccountType/>
      </UserInfo>
      <UserInfo>
        <DisplayName>Maxwell  Obubu</DisplayName>
        <AccountId>21</AccountId>
        <AccountType/>
      </UserInfo>
      <UserInfo>
        <DisplayName>Zara  Abba-aji</DisplayName>
        <AccountId>17</AccountId>
        <AccountType/>
      </UserInfo>
      <UserInfo>
        <DisplayName>Precious Nwadire</DisplayName>
        <AccountId>18</AccountId>
        <AccountType/>
      </UserInfo>
      <UserInfo>
        <DisplayName>Teryange Saamaya</DisplayName>
        <AccountId>158</AccountId>
        <AccountType/>
      </UserInfo>
      <UserInfo>
        <DisplayName>Chiamaka  Mba</DisplayName>
        <AccountId>353</AccountId>
        <AccountType/>
      </UserInfo>
      <UserInfo>
        <DisplayName>Prince Azu-Okeke</DisplayName>
        <AccountId>352</AccountId>
        <AccountType/>
      </UserInfo>
      <UserInfo>
        <DisplayName>Edward Alkali</DisplayName>
        <AccountId>350</AccountId>
        <AccountType/>
      </UserInfo>
      <UserInfo>
        <DisplayName>Ifeoma Edozieuno</DisplayName>
        <AccountId>345</AccountId>
        <AccountType/>
      </UserInfo>
    </SharedWithUsers>
  </documentManagement>
</p:properties>
</file>

<file path=customXml/itemProps1.xml><?xml version="1.0" encoding="utf-8"?>
<ds:datastoreItem xmlns:ds="http://schemas.openxmlformats.org/officeDocument/2006/customXml" ds:itemID="{334210AC-64D1-499D-AEB4-296BDC62103E}">
  <ds:schemaRefs>
    <ds:schemaRef ds:uri="http://schemas.microsoft.com/sharepoint/v3/contenttype/forms"/>
  </ds:schemaRefs>
</ds:datastoreItem>
</file>

<file path=customXml/itemProps2.xml><?xml version="1.0" encoding="utf-8"?>
<ds:datastoreItem xmlns:ds="http://schemas.openxmlformats.org/officeDocument/2006/customXml" ds:itemID="{4D6D8353-6907-4887-B062-2C713569E942}">
  <ds:schemaRefs>
    <ds:schemaRef ds:uri="23e52c4e-90a6-44f9-b872-d3531c81a2f3"/>
    <ds:schemaRef ds:uri="fa9421a3-73a3-4858-9a19-2ba148770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7E3961-B343-4FE8-ACCB-F5022017AA9C}">
  <ds:schemaRefs>
    <ds:schemaRef ds:uri="http://purl.org/dc/dcmitype/"/>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terms/"/>
    <ds:schemaRef ds:uri="http://purl.org/dc/elements/1.1/"/>
    <ds:schemaRef ds:uri="http://schemas.microsoft.com/office/infopath/2007/PartnerControls"/>
    <ds:schemaRef ds:uri="23e52c4e-90a6-44f9-b872-d3531c81a2f3"/>
    <ds:schemaRef ds:uri="fa9421a3-73a3-4858-9a19-2ba148770d35"/>
  </ds:schemaRefs>
</ds:datastoreItem>
</file>

<file path=docMetadata/LabelInfo.xml><?xml version="1.0" encoding="utf-8"?>
<clbl:labelList xmlns:clbl="http://schemas.microsoft.com/office/2020/mipLabelMetadata">
  <clbl:label id="{be40257d-dfe5-48df-951c-c413becbecea}" enabled="0" method="" siteId="{be40257d-dfe5-48df-951c-c413becbecea}" removed="1"/>
</clbl:labelList>
</file>

<file path=docProps/app.xml><?xml version="1.0" encoding="utf-8"?>
<Properties xmlns="http://schemas.openxmlformats.org/officeDocument/2006/extended-properties" xmlns:vt="http://schemas.openxmlformats.org/officeDocument/2006/docPropsVTypes">
  <TotalTime>223</TotalTime>
  <Words>4691</Words>
  <Application>Microsoft Office PowerPoint</Application>
  <PresentationFormat>Widescreen</PresentationFormat>
  <Paragraphs>585</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Calibri</vt:lpstr>
      <vt:lpstr>Tw Cen MT</vt:lpstr>
      <vt:lpstr>Tw Cen MT</vt:lpstr>
      <vt:lpstr>Wingdings 3</vt:lpstr>
      <vt:lpstr>Office Theme</vt:lpstr>
      <vt:lpstr>The Lagos State Primary Health Care Board Public Financial Management Assessment Report</vt:lpstr>
      <vt:lpstr>Background </vt:lpstr>
      <vt:lpstr>Methodology</vt:lpstr>
      <vt:lpstr>Governance &amp; Strategic Framework</vt:lpstr>
      <vt:lpstr>Governance &amp; Strategic Framework</vt:lpstr>
      <vt:lpstr>LSPHCB Budget Performance</vt:lpstr>
      <vt:lpstr>LSPHCB Budget Performance</vt:lpstr>
      <vt:lpstr>LSPHCB Budget Performance</vt:lpstr>
      <vt:lpstr>LSPHCB Budget Performance</vt:lpstr>
      <vt:lpstr>LSPHCB Budget Performance</vt:lpstr>
      <vt:lpstr>LSPHCB Budget Performance</vt:lpstr>
      <vt:lpstr>Ideal State Level Budget Preparation Process</vt:lpstr>
      <vt:lpstr>LSPHCB Budget Preparation Process</vt:lpstr>
      <vt:lpstr>SPHCDA Level-Access to Funds</vt:lpstr>
      <vt:lpstr>Memo Development Process</vt:lpstr>
      <vt:lpstr>Proposed Improvement Plan</vt:lpstr>
      <vt:lpstr>Procurement Processes</vt:lpstr>
      <vt:lpstr>Improvement Plan</vt:lpstr>
      <vt:lpstr>Health Facility Financial Management</vt:lpstr>
      <vt:lpstr>Governance and Accountability </vt:lpstr>
      <vt:lpstr>PowerPoint Presentation</vt:lpstr>
      <vt:lpstr>Health Facility Autonomy and Authority (1/3) </vt:lpstr>
      <vt:lpstr>Community Participation in  Health Facility Management</vt:lpstr>
      <vt:lpstr>Improvement Plan</vt:lpstr>
      <vt:lpstr>Inadequate and Delayed Financing </vt:lpstr>
      <vt:lpstr>PowerPoint Presentation</vt:lpstr>
      <vt:lpstr>Gallery </vt:lpstr>
      <vt:lpstr>Gallery </vt:lpstr>
      <vt:lpstr>Gallery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BHCPF Landscape Assessment</dc:title>
  <dc:creator>HSCL</dc:creator>
  <cp:lastModifiedBy>HSCL</cp:lastModifiedBy>
  <cp:revision>13</cp:revision>
  <dcterms:created xsi:type="dcterms:W3CDTF">2023-05-10T06:33:08Z</dcterms:created>
  <dcterms:modified xsi:type="dcterms:W3CDTF">2025-09-23T21:45:58Z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0x010100EE32164C66E11A46B9AECF32B2F5F7E6</vt:lpwstr>
  </property>
</Properties>
</file>